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wmv" ContentType="video/x-ms-wmv"/>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466" r:id="rId3"/>
    <p:sldId id="442" r:id="rId4"/>
    <p:sldId id="443" r:id="rId5"/>
    <p:sldId id="404" r:id="rId6"/>
    <p:sldId id="444" r:id="rId7"/>
    <p:sldId id="393" r:id="rId8"/>
    <p:sldId id="394" r:id="rId9"/>
    <p:sldId id="395" r:id="rId10"/>
    <p:sldId id="396" r:id="rId11"/>
    <p:sldId id="397" r:id="rId12"/>
    <p:sldId id="398" r:id="rId13"/>
    <p:sldId id="399" r:id="rId14"/>
    <p:sldId id="400" r:id="rId15"/>
    <p:sldId id="447" r:id="rId16"/>
    <p:sldId id="445" r:id="rId17"/>
    <p:sldId id="402" r:id="rId18"/>
    <p:sldId id="439" r:id="rId19"/>
    <p:sldId id="464" r:id="rId20"/>
    <p:sldId id="465" r:id="rId21"/>
    <p:sldId id="451" r:id="rId22"/>
    <p:sldId id="452" r:id="rId23"/>
    <p:sldId id="453" r:id="rId24"/>
    <p:sldId id="454" r:id="rId25"/>
    <p:sldId id="455" r:id="rId26"/>
    <p:sldId id="456" r:id="rId27"/>
    <p:sldId id="457" r:id="rId28"/>
    <p:sldId id="458" r:id="rId29"/>
    <p:sldId id="459" r:id="rId30"/>
    <p:sldId id="460" r:id="rId31"/>
    <p:sldId id="461" r:id="rId32"/>
    <p:sldId id="462" r:id="rId33"/>
    <p:sldId id="463" r:id="rId34"/>
    <p:sldId id="340"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76" autoAdjust="0"/>
    <p:restoredTop sz="94027" autoAdjust="0"/>
  </p:normalViewPr>
  <p:slideViewPr>
    <p:cSldViewPr>
      <p:cViewPr varScale="1">
        <p:scale>
          <a:sx n="64" d="100"/>
          <a:sy n="64" d="100"/>
        </p:scale>
        <p:origin x="-1253" y="-82"/>
      </p:cViewPr>
      <p:guideLst>
        <p:guide orient="horz" pos="2160"/>
        <p:guide pos="2880"/>
      </p:guideLst>
    </p:cSldViewPr>
  </p:slideViewPr>
  <p:notesTextViewPr>
    <p:cViewPr>
      <p:scale>
        <a:sx n="1" d="1"/>
        <a:sy n="1" d="1"/>
      </p:scale>
      <p:origin x="0" y="0"/>
    </p:cViewPr>
  </p:notesTextViewPr>
  <p:sorterViewPr>
    <p:cViewPr>
      <p:scale>
        <a:sx n="125" d="100"/>
        <a:sy n="125" d="100"/>
      </p:scale>
      <p:origin x="0" y="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ink/ink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4-04-03T18:53:09.231"/>
    </inkml:context>
    <inkml:brush xml:id="br0">
      <inkml:brushProperty name="width" value="0.03528" units="cm"/>
      <inkml:brushProperty name="height" value="0.03528" units="cm"/>
      <inkml:brushProperty name="color" value="#FFFFFF"/>
      <inkml:brushProperty name="fitToCurve" value="1"/>
    </inkml:brush>
  </inkml:definitions>
  <inkml:trace contextRef="#ctx0" brushRef="#br0">1523-258 110,'0'0'112,"-16"-3"1,16 3 2,0 0-67,-17-15-18,17 15-4,-5-19-6,5 19-7,6-26-3,3 13-5,2-3-2,5 2-2,4 1-2,5 1 0,1 5 1,4 5-1,2 5 1,0 7 0,-2 11 0,0 5 3,-4 4-2,-5 6 2,-4 3-1,-7 1 2,-7 1-1,-5-2 2,-6-6-1,-5-3 1,-6-4-1,-4-4 1,-7-6-1,-4-8-1,-2-6-2,-1-8 0,-1-6-1,2-6-1,4-7-1,5-1-1,8-4-3,8-6-4,11 4-8,3-5-16,14 13-24,-4-6-63,10 11-2,-1-2 0,7 9 1</inkml:trace>
  <inkml:trace contextRef="#ctx0" brushRef="#br0" timeOffset="-2956.3025">1226-262 119,'0'0'101,"-10"-19"-1,10 19-3,-19-21-78,19 21-10,-26-22 0,11 16-4,-2 3-1,1 5 3,-1 5 2,4 9 5,-1 3 2,5 11 4,0 0 2,11 12 4,1-6-2,10 7 0,1-8-6,13 0-1,2-8-5,6-2-3,-1-11-3,3-5-6,0-4-6,-5-7-13,2 2-27,-13-12-80,0 6 0,-21 6-8,25-18-2</inkml:trace>
  <inkml:trace contextRef="#ctx0" brushRef="#br0" timeOffset="671.471">1995-392 68,'0'0'102,"0"0"6,0 0 1,-10-19-60,10 19-6,0 0-4,0 0-6,-13 11-3,16 3-3,-5 0-4,11 12-3,-2 2-5,6 5 0,-3 2-4,3 2 1,-3 1-4,2-1-1,-5-4-2,-3-5-1,-4-7 0,0 0-1,-1-8-2,1-13 0,0 0-1,0 0-1,-13-8 0,10-12-2,0-4-1,-1-7-3,4-5 0,0-3-5,5 2-2,3-4-2,5 10 1,0-1 0,7 9 3,0 4 1,5 15 5,1 8 5,-3 12 6,1 10 5,-2 7 2,-1 10 2,-5-1-1,0 4 3,-4-5-5,-2-4-1,-2-9-6,-3-7-7,-2-6-12,-3-15-19,0 0-42,0 0-54,-6-25-2,0-4-2,10-2 0</inkml:trace>
  <inkml:trace contextRef="#ctx0" brushRef="#br0" timeOffset="1453.0255">2770-383 169,'0'0'119,"0"0"2,0 0-4,-13-7-76,-6 5-25,-13 1-4,-4 2-5,-7-1-5,-8 3-8,4 3-10,-5-5-20,14 9-80,-2-4-1,14 4-4,7-3-1</inkml:trace>
  <inkml:trace contextRef="#ctx0" brushRef="#br0" timeOffset="963.6852">2452-643 84,'0'0'118,"0"0"5,2 28-1,-1-13-45,13 17-37,-5-2 0,11 17-8,-2 0-8,6 9-2,-4 2-7,3 4-2,-4-4-5,-3-2-1,-7-5-6,-4-9-2,-2-9-11,-7-13-8,5-4-23,-1-16-52,-5-15-36,0-8-4,13 0 1</inkml:trace>
  <inkml:trace contextRef="#ctx0" brushRef="#br0" timeOffset="1715.2155">3049-302 184,'21'4'112,"-21"-4"0,14-7-5,-14 7-92,3-20-4,-3 20-5,-12-21-4,12 21-2,-26-5 0,8 12-1,-4 10 2,-2 6-1,-4 10 1,2 9 0,-1 4 5,7 2 0,5 1 2,8-7 0,10-3 1,8-9-2,10-7 1,4-11-2,9-6-3,-4-9-2,-1-5-5,-2-5-6,-7-8-6,-2-4-4,-11-9-4,0-2 0,-8-11-3,4 8 4,-8-1 9,5 8 15,2 12 10,-2 20 9,0 0 6,20 12 5,0 21 2,-1-1-3,8 9-6,-4-3-11,5-2-7,-2-6-16,-6-9-20,9-3-77,-16-12-15,6-3 0,-19-3-7</inkml:trace>
  <inkml:trace contextRef="#ctx0" brushRef="#br0" timeOffset="2146.5387">3442-285 85,'0'0'108,"0"0"4,0 0 4,0 0-60,4 17-4,6 3-4,-7-5-11,10 12-7,-4 1-8,4 6-6,-2 1-6,1 0-4,-1-2-8,-3-3-5,0-3-14,-5-14-16,7 2-47,-10-15-42,0 0 0,13-32-4,0 9 1</inkml:trace>
  <inkml:trace contextRef="#ctx0" brushRef="#br0" timeOffset="2771.797">3406-650 258,'-13'16'130,"7"8"-2,-3-8-9,7 1-110,2-17-8,0 0-26,0 0-98,0 0 0,0 0-10,-3-15 1</inkml:trace>
  <inkml:trace contextRef="#ctx0" brushRef="#br0" timeOffset="2571.6523">3631-366 153,'6'15'118,"4"6"-1,-6-1 1,8 12-68,-8-12-22,9 11 1,-9-4-8,5 6-4,-3-2-2,2 2-1,-2-3-3,0-3-1,-2-2-4,1-6 0,-5-5-2,0-14-2,0 0-1,-13 9-1,13-9-1,-18-30-2,11 2 0,0-5-3,4-7 0,4-5-1,8 0 2,8 0-1,8 8 2,8 7 0,6 9 2,7 14 4,2 10 0,-1 13 1,-3 8 0,-8 7-1,-4 6-4,-14-2-8,-5 4-22,-20-18-49,-3 5-42,-12-15-4,-1-3-5,-11-14-5</inkml:trace>
</inkml:ink>
</file>

<file path=ppt/ink/ink1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4-04-03T18:00:45.290"/>
    </inkml:context>
    <inkml:brush xml:id="br0">
      <inkml:brushProperty name="width" value="0.1" units="cm"/>
      <inkml:brushProperty name="height" value="0.1" units="cm"/>
      <inkml:brushProperty name="color" value="#37794D"/>
      <inkml:brushProperty name="fitToCurve" value="1"/>
    </inkml:brush>
  </inkml:definitions>
  <inkml:trace contextRef="#ctx0" brushRef="#br0">426 1098 63,'12'-12'98,"-12"12"-1,10-16-2,-7 5-73,-6-3-10,0-2-3,-6 0-4,-3 4-4,-4 5 0,-4 5 0,-6 5 2,-2 13 2,-7 8 4,0 11 4,-4 7 2,6 8 1,3 1 0,7 6 0,5-6 0,14-1-4,4-9-1,10-4-6,3-11-2,5-6-1,1-10-1,-1-9 0,3-7-2,-3-11-4,0-7-1,0-10-2,4-3-7,-3-10-2,2 3-4,-1-7-1,0 7-3,-7 0 4,5 12-2,-9 2 5,0 10 5,-6 3 3,-1 6 4,-2 11 2,-2-12 4,2 12-1,0 0 3,0 0 2,0 0 2,0 0 2,0 0 5,0 0 4,16 7 3,2 10 5,-1 4 0,8 12 1,-3 6-4,7 16-3,-4 4-1,3 14-5,-5 4-1,-1 6-3,-5-4-3,-5 0-1,-12-7 1,-7-7 2,-16-9-5,-9-11 0,-11-10-9,-10-15-14,-1-8-18,-9-16-82,9-16-3,3-12-5,13-11-4</inkml:trace>
  <inkml:trace contextRef="#ctx0" brushRef="#br0" timeOffset="1">753 1046 28,'0'0'102,"0"0"1,0 0 2,-2 14-53,2-14-17,16 24 1,-5-7-7,8 11-3,2-1-5,6 9 1,-2 2-6,3 4-7,-7-5 1,-1 0-7,-7-7 2,-5-3-6,-8-11 2,0-16-5,-15 8 5,1-23 0,1-11 1,2-13 2,5-9-3,5-9 0,6-3-3,9 0 1,10 3-6,8 5-14,13 15-30,0 5-72,5 14-2,-1 9 0,3 11-2</inkml:trace>
  <inkml:trace contextRef="#ctx0" brushRef="#br0" timeOffset="2">1672 1028 103,'0'0'110,"16"-22"0,-8 10-1,-4-7-85,2 3-4,-5-3-1,-2 4-10,-5 0-3,6 15-3,-28-11 0,4 15-2,-6 9 0,-4 10 1,-4 9-1,0 8 3,2 4-3,5 5 4,9-1-4,10 1 3,12-5-4,11-5-4,9-9 3,10-10-1,4-8 1,2-8 0,0-13-3,-2-10-7,-6-12-5,-6-15-3,-3-3-4,-9-7-2,1 4 3,-7 3 6,1 10 15,1 15 10,-6 24 15,18 5 9,-3 18 2,10 19 2,1-1-2,10 8-8,0-3-13,4-3-9,1-5-28,-9-17-65,1-6-34,-9-11-6,-6-9-3</inkml:trace>
  <inkml:trace contextRef="#ctx0" brushRef="#br0" timeOffset="3">2272 788 38,'0'0'97,"-1"-11"5,1 11-4,-12-13-63,12 13-11,-24-11-1,9 11-7,-7 0-3,1 6-1,-7 2-3,3 5 1,-1 4-1,3 4 0,2 0-1,7 3 0,7 2-2,8-2 1,7-3-3,12-2 0,6-4-4,8-7-4,6-4-2,5-4-1,1-4 1,-2-1-1,-1 3 1,-3 2 3,-6 8 4,-2 7 4,-10 4 2,-6 7 1,-9 2-1,-5 6 1,-10-2-1,-6 2-1,-7-7-5,-4-3-7,-2-2-17,-8-11-22,6-2-68,3-5-3,7-4 0,5-6-7</inkml:trace>
  <inkml:trace contextRef="#ctx0" brushRef="#br0" timeOffset="4">2721 866 105,'-14'-21'121,"14"21"-3,-3-19 1,12 8-81,-1-8-8,9-3-5,2-4-13,8-2-1,9 2-8,6 2 3,9 6-4,3 7 4,2 14-6,2 11 1,-5 12 3,-5 12-3,-16 7 5,-10 11-3,-16 2 4,-12 4-2,-13-5 1,-10-2 0,-8-5-3,-3-9-4,-3-9-14,-3-14-27,5-5-83,-3-8-4,5-3-2,2-3-6</inkml:trace>
  <inkml:trace contextRef="#ctx0" brushRef="#br0" timeOffset="5">2751 701 24,'0'0'100,"0"0"5,-6 16-3,6-16-61,0 23-6,-1-10 5,8 16-6,-4 1-2,9 17-5,-1 2-2,7 11 1,-3 2-6,5 6 0,-4-1-8,3 0-3,-5-7-2,3-3-3,-5-12-1,-1-5-4,-3-10 1,-1-9-10,-1-6-3,-6-15-19,0 0-40,2-12-58,-5-7 0,-4-8-5,2-4-1</inkml:trace>
  <inkml:trace contextRef="#ctx0" brushRef="#br0" timeOffset="6">3147 135 41,'-11'13'93,"11"-13"1,0 0 4,-7 11-53,7-11-14,0 0-2,-4-18-2,4 18-4,4-24-1,3 7-3,-1-5-3,5 0-3,1-2-4,5-3-2,2-4-2,5-3-3,3-3-1,1 0-2,6-3 0,1-2 0,2-3 1,1 2-1,3-1 2,0 2-1,1 1 1,1 1 0,-1 3 2,2-1 4,-1 2-4,1 2 4,0 0-4,-1 3 4,0 0-3,0 2 3,-3 1-3,-1 4-2,-3 2 2,-1 0-2,-6 2 1,-1 0 0,-6 2 1,0 4 0,-3 1 1,-1 1 0,-3 2 2,-2 4-2,-1-1 1,0 2-1,-1 1 0,-11 4-1,15-6-2,-15 6 1,11-3-2,-11 3 1,0 0 0,0 0-1,11 2 0,-11-2 0,0 0 0,0 0-1,0 0 0,4 11-1,-4-11-2,0 0-4,0 0-8,0 0-12,0 0-19,0 0-54,0 0-22,0 0-1,-5-11 0</inkml:trace>
  <inkml:trace contextRef="#ctx0" brushRef="#br0" timeOffset="7">3949-1099 58,'-12'3'92,"12"-3"7,0 0 3,0 0-42,0 0-14,0 0-2,21 1-5,-21-1-6,22-1-6,-5-1-6,8 5-4,4-4-5,7 3-2,5-2-2,6 1-1,3 0-2,2 1 1,-2-2-1,0 2 0,-6-1-1,-3 2 0,-7-1-1,-6 3-1,-4-2 0,-3 2 1,-4 0-2,-3-1 0,-2-2 0,-12-2-1,17 6 0,-17-6 1,0 0-1,2 14-1,-2-14 1,-13 20 0,3-6 0,-2 2 0,-3 3-1,-3 4 2,-1 2-2,-3 4 1,-1 0-1,0 2 1,2 2-1,-1 2-5,3-1 4,1-2-3,3-3 3,2-3-3,4-1 3,0-4-3,3-3 2,0-5-2,1-2-7,5-11-10,-6 12-21,6-12-77,0 0-6,-13-18 0,12 3-3</inkml:trace>
</inkml:ink>
</file>

<file path=ppt/ink/ink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4-04-03T18:53:02.690"/>
    </inkml:context>
    <inkml:brush xml:id="br0">
      <inkml:brushProperty name="width" value="0.03528" units="cm"/>
      <inkml:brushProperty name="height" value="0.03528" units="cm"/>
      <inkml:brushProperty name="color" value="#FFFFFF"/>
      <inkml:brushProperty name="fitToCurve" value="1"/>
    </inkml:brush>
  </inkml:definitions>
  <inkml:trace contextRef="#ctx0" brushRef="#br0">-171 1484 138,'0'0'88,"-9"-13"2,9 13-20,0 0-27,-5-17-4,5 17-5,0 0-3,0 0-3,13 11-4,-2 2-1,-11-13-2,26 32-3,-11-13-3,9 4 0,-2 1-3,5 1-2,-1-2 0,0 0-2,-1-1-2,-2-1 3,-5-2 0,0 0-6,-4-5 5,-4-1-6,-10-13 4,19 15-6,-19-15 2,0 0-5,17-21 0,-11 5 4,0-5-5,0-4 5,1-4-5,2-4 2,1 2-3,1-6-7,5 7-14,-7-9-29,9 16-68,-7-9-3,6 17-5,-10-7-2</inkml:trace>
  <inkml:trace contextRef="#ctx0" brushRef="#br0" timeOffset="-1415.6317">696-7 95,'0'0'97,"12"-15"2,-12 15 0,0 0-66,0 0-8,-20 26-1,2-14-4,4 10-6,-9 4-1,2 6-2,-6 2 2,3 8-4,-5 2 1,-2 6-4,-2 3 2,0 8 1,0 0-3,0 2 3,-2 4-4,0 0 3,1 0 1,3-2 1,1-3-2,1-2-1,3-3 1,3-3-2,3-2 1,3 2-3,1-2-2,3 3-1,0-2 1,1-1 2,2-2-3,2-1 4,-1-2-3,5-6 4,-1-3-2,5-6 1,0-3 0,5-2 1,-3-5-2,3-2 1,-1-4-1,0-3 0,-4-13-1,6 17 0,-6-17-2,0 0 0,0 0 0,0 0-1,0 0-1,0 0-7,15 7-13,-15-7-27,-2-13-71,-5-1-6,7 14-2,-6-23-7</inkml:trace>
  <inkml:trace contextRef="#ctx0" brushRef="#br0" timeOffset="21832.3778">171 2416 177,'14'9'97,"-14"-9"5,0 0 1,0 0-54,0 0-16,0 0-2,-23 5-6,10-6-3,-5-3-5,0-1-3,-5-3-4,0 0-4,-1-2-2,-1-1-2,2-2-2,0 1-2,1-1 0,3 0-2,4 3 2,0 2-2,15 8 1,-19-15-1,19 15 1,0 0 1,0 0 1,0 0 1,0 0 0,0 0 0,0 0 0,0 0 1,0 0-1,-14 10 2,14-10 1,-9 28 2,1-10 0,0 4 2,-3 3 0,2 1 2,-2-1-1,1 6-1,-1-2 0,3-2-6,-1-2 5,3-4-7,-1-2 4,3-3-8,2-3-1,2-13-21,0 0-90,0 0 0,0 0-10,0 0-2</inkml:trace>
</inkml:ink>
</file>

<file path=ppt/ink/ink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4-04-03T18:53:17.510"/>
    </inkml:context>
    <inkml:brush xml:id="br0">
      <inkml:brushProperty name="width" value="0.03528" units="cm"/>
      <inkml:brushProperty name="height" value="0.03528" units="cm"/>
      <inkml:brushProperty name="fitToCurve" value="1"/>
    </inkml:brush>
  </inkml:definitions>
  <inkml:trace contextRef="#ctx0" brushRef="#br0">1607 2451 184,'0'0'103,"0"0"-2,0 0 2,0 0-40,0 0-37,-18 13-1,18 0-1,-5 1-6,3 8-9,-2 1 1,5 10-4,-1 3 1,7 4-6,1 2 3,3 2-4,2-7 3,2-2 3,0-8-3,3-7 0,-2-10-2,0-7 0,-1-10-1,-2-7-1,2-9-1,-1-6-3,1-3 1,-2-3-2,3 4 2,-4 0-2,0 8 2,-2 7-3,-10 16 4,16-3 1,-16 3-1,9 32 3,-5-4-2,3 2 4,2 2 0,5-2 3,4-6-1,8-2 3,1-10 0,3-8 0,2-11 0,3-6-1,-5-6-2,-1-6-1,-6-3 0,-7-3-4,-8 0-1,-9-4-3,-8 5-9,-15-2-6,-2 12-24,-17-6-64,5 11-5,-10-3 0,11 7-4</inkml:trace>
  <inkml:trace contextRef="#ctx0" brushRef="#br0" timeOffset="908.7183">2400 2397 128,'0'0'85,"-13"-16"2,13 16 4,-13-10-39,13 10-8,0 0-5,0 0-6,-21 6-4,21-6-3,-6 13-1,9 0-3,-3-13-2,7 32-3,-1-9-3,7 7-5,-2 0 2,7 4-4,-3-3 2,1 1-4,-1-3 2,-2-5-5,-3-8 2,-10-16 0,10 15-2,-10-15-1,1-13-1,-2-6 3,-1-8-1,7-7 1,1-3-2,5-5-1,6 0-3,4 0-2,7 6-11,3 0-13,12 17-17,-11-4-43,11 19-30,-10-3-3,8 16 4,-11-5 0</inkml:trace>
  <inkml:trace contextRef="#ctx0" brushRef="#br0" timeOffset="1538.739">3104 2479 183,'0'0'100,"16"-5"1,-16 5-3,12-15-26,-12 1-53,1 1-5,-8-3-5,-2 2-5,-5 1-2,-2 4-2,-6 3 1,-1 5-1,-3 4 0,2 5 1,-1 5-1,4 5 2,2 6-2,4 2-4,7 1 5,5 1-5,7-1 6,6-4-5,6-2 4,3-7-4,4-7 4,-1-4 0,1-7-2,-5-9 2,1-5-10,-6-8 1,-1-1-5,-6-5 2,2 2-3,-5-2 3,3 8-1,-5 5 4,-1 19 9,9-14 5,-9 14 6,14 15 6,-5 3 2,7 6 1,-2 2-1,8 9-6,-2-5 0,3 3-9,-1-4-10,-2-6-20,5-2-62,-10-13-20,4-6-1,-6-14 3</inkml:trace>
  <inkml:trace contextRef="#ctx0" brushRef="#br0" timeOffset="1803.4827">3402 2276 233,'12'14'103,"-12"-14"3,12 37 1,-9-16-59,10 15-5,-6-1-10,9 11-10,-3 0-2,6 8-7,-3-2 0,1 2-6,-1 0 0,-2-1-5,-4-10 0,-1-4 0,-5-8-4,-2-11-2,-2-20-8,0 0-12,0 0-26,-20-36-68,14 5-6,-9-12 2,10 3-6</inkml:trace>
  <inkml:trace contextRef="#ctx0" brushRef="#br0" timeOffset="2107.7013">3445 2342 271,'-5'-18'114,"5"18"1,5-22-6,-5 22-66,14-26-23,-2 6-3,-1-3-9,5 0-6,1 2-1,5 6-1,6 7 1,2 7-2,2 7 1,-2 8 1,-3 6 2,-2 8-1,-8 3 1,-8 3 0,-12 0-1,-12-5 2,-5 1-3,-6-6-4,-1-3-19,-6-12-50,5 2-40,-3-9-5,7-1-4,1-7-8</inkml:trace>
  <inkml:trace contextRef="#ctx0" brushRef="#br0" timeOffset="3461.5118">2087 3208 287,'0'0'111,"13"-13"1,-10 0-7,-3 13-89,6-26-2,-8 13-4,-2 0-4,4 13-3,-22-14-1,5 12-2,-5 8 0,-4 8 0,-1 7-1,-2 3 1,2 7-1,2 0 2,9 2 0,8-1 3,6-4 1,11-5-7,5-7 3,6-8 2,8-5-1,-1-6 0,1-5-1,-4-7-6,1-4-2,-5-7 3,-3 0-6,-2-5-5,-4 2-1,-4-4-2,2 5 3,-5-1 0,2 11 4,-3 0 4,-3 18 4,0 0 8,0 0 7,17 13 6,-11 10 1,9 12 5,-4 4 1,9 13-3,-5 0 4,6 8-7,-3-2-2,-1 3-7,-8-8 0,-6-1-6,-11-9 1,-6-5-1,-9-8-7,-10-10-5,-5-8-11,-8-16-15,9-4-38,-10-20-50,17 0-4,0-15-2,18 2-2</inkml:trace>
  <inkml:trace contextRef="#ctx0" brushRef="#br0" timeOffset="3657.6519">2371 3080 225,'18'0'97,"-18"0"3,21 17-18,-21-17-49,29 30 2,-17-11-2,11 11-3,-7-2-2,7 6-1,-9-5-6,3 3-7,-9-6-2,0-6-2,-8-20-3,0 15-3,0-15-1,-7-18-2,4-3-1,0-11 2,3-6-2,5-3-6,3 0 1,4-2-5,7 7-9,-1-3-16,14 19-26,-9-6-58,16 17-1,-7-3 0,7 14 1</inkml:trace>
  <inkml:trace contextRef="#ctx0" brushRef="#br0" timeOffset="4095.9619">3052 3061 248,'0'0'111,"19"-7"0,-6 2-1,-6-8-66,-7 13-22,16-20-4,-16 20-9,6-19-3,-6 19-4,0 0 1,-22-4-2,5 11-1,-5 6-1,-2 9 0,-2 5 1,1 7-2,4 0 3,5 5-3,9-1 5,8 2-2,8-8 4,8-8-4,8-5 3,1-10-2,2-8-2,0-7-6,-5-9-6,-3-9-5,-7-6-5,-3 0-2,-7-11-4,3 7 2,-9-5 0,4 10 13,1 6 9,-1 8 14,-1 15 7,16 5 7,3 16 5,-2 3 0,11 10 1,-4-2-6,8 3-6,-3-7-10,-2-3-10,1-3-15,-10-11-13,4 1-29,-22-12-54,23-9 0,-19-7-4,8-1 4</inkml:trace>
  <inkml:trace contextRef="#ctx0" brushRef="#br0" timeOffset="4471.6492">3505 2961 212,'0'0'108,"0"0"0,0 0-2,0 0-46,0 0-35,0 0-8,-18 21-7,3-8-6,-2 2-2,1 3-1,0 2 1,5-1-2,2-2 1,9-1-1,0-16 2,20 23-2,2-16 1,7 0-1,8-1 1,4 1 2,0 2 2,3 0 2,-2 2 1,-6 2 2,-2 3-1,-9-1 1,-9 3-1,-12 0-2,-7-3-2,-8 1-9,-14-6-8,-1-1-19,-11-12-24,6 6-58,-5-12-3,13 4-2,-1-10-2</inkml:trace>
  <inkml:trace contextRef="#ctx0" brushRef="#br0" timeOffset="4742.8418">3859 2917 275,'11'30'120,"-8"-6"-1,10 17 1,-5-1-72,10 12-11,0-3-8,6 10-13,2-5-2,0 4-6,0-5-1,-3 0-3,-4-7-1,-5-5-7,-5-8-4,-8-16-6,-1-17-23,-13-3-74,6-11-14,-9-25 1,8 0-5</inkml:trace>
  <inkml:trace contextRef="#ctx0" brushRef="#br0" timeOffset="5024.0425">3902 2987 245,'0'0'117,"0"0"-3,0 0-3,17 2-52,-8-15-41,7 0-4,0-6-9,7 0-4,3 3-1,6 3-1,1 9 2,3 10 1,-4 11-1,-2 9 2,-8 6-1,-11 7 1,-9 3-1,-11 0 2,-13-4-5,-11-3-9,-3-5-23,-13-14-75,7-3-4,-3-13-5,8-3-6</inkml:trace>
  <inkml:trace contextRef="#ctx0" brushRef="#br0" timeOffset="6316.3769">1366 3146 234,'0'0'105,"0"0"2,0 0-1,0 14-70,0-14-10,-19 9-3,2-6-7,-2 4-4,-6-1-2,-1 1-2,-5-1-1,-3 1 0,-5-1-1,-2 0-2,-7-3 1,2 0-2,-8-3 1,0-2-2,-3-2 0,0-3-2,-1-2 0,3-4 0,2-3 1,-1-1-2,4-4 1,2-2-1,2-4 2,3-3-2,1-3 1,1-4-1,3-2 1,0 1-1,5-4 3,1 0-2,3 3 1,3 1-2,0-1 3,3 5 1,0 1-3,1 2 6,2 4-5,3 2 5,0 2-4,1 3 5,1 4-7,4 2 4,1 1-2,10 13-2,-13-20 0,13 20 0,-10-15 1,10 15 0,0 0 1,0 0 0,0 0 0,0 0 0,0 0 0,0 0 0,0 0-1,0 0 1,0 0-2,0 0-1,0 0-4,0 0-10,0 0-23,0 0-82,0 0-4,0 0-5,13 9-1</inkml:trace>
</inkml:ink>
</file>

<file path=ppt/ink/ink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4-04-03T18:53:27.707"/>
    </inkml:context>
    <inkml:brush xml:id="br0">
      <inkml:brushProperty name="width" value="0.03528" units="cm"/>
      <inkml:brushProperty name="height" value="0.03528" units="cm"/>
      <inkml:brushProperty name="fitToCurve" value="1"/>
    </inkml:brush>
  </inkml:definitions>
  <inkml:trace contextRef="#ctx0" brushRef="#br0">318 100 218,'19'-4'107,"-19"4"-3,0-15-2,-7 2-83,7 13-7,-23-24 0,7 12-6,-6 2-1,-1 3-2,-4 5-2,-2 7 0,-4 6-1,1 10 1,2 4-1,-1 7-5,4 3 4,5 1-4,11-1 6,8-4-5,7-6 4,8-6-5,5-11 5,9-3 1,3-7 1,3-5-1,-5-9-1,-1-4 5,0-5-8,-6-5 3,0 0-8,-7-5 3,0 5-5,-7-2 4,3 9-4,-8 1-1,2 8 4,-3 14 2,4-15 5,-4 15 4,0 0 5,24 18 4,-11-2 4,7 8 3,-3 6 0,6 14-3,-4 0 4,4 14-6,-9 1 0,1 8-6,-9-1-1,-3-2-5,-8-8 1,-1-6 1,-8-8-3,-5-12-3,-2-11-7,-8-16-18,9-3-44,-12-23-48,10 1-5,-5-18-2,17 1-6</inkml:trace>
  <inkml:trace contextRef="#ctx0" brushRef="#br0" timeOffset="400.1997">567-14 136,'13'10'105,"-5"7"4,-5-4 0,10 16-46,-9-10-20,12 14-7,-7-7-8,7 5-10,-6-8-1,4 0-9,-5-6 1,0-4-7,-9-13 2,0 0 3,0 0-4,4-27 3,-7 2-5,2-5 4,1-6-6,1-3 3,5 0-6,4 3-7,10 8-12,2-3-22,17 15-71,-6-5-2,17 17-1,-3-6-2</inkml:trace>
  <inkml:trace contextRef="#ctx0" brushRef="#br0" timeOffset="896.2127">1344-26 238,'0'0'109,"0"0"-2,19-4-1,-19 4-82,-1-16-8,1 16 0,-12-18-7,12 18-3,-22-12-3,6 11-1,-2 3 0,-7 9-1,-2 4 0,-5 6 0,2 6 1,-1 5-2,7 4-1,2 0 2,9 0-5,12-6 5,11-4-5,10-7 5,8-10-5,2-6 4,4-6 4,-2-9-7,-3-5 4,-3-5-9,-10-4 2,-3-3-6,-6-1 4,-1 3-4,-6-1 0,3 9 7,-3 19 6,7-15 7,-7 15 4,20 17 3,-1 5 3,0 1-2,7 4 1,-2-2-6,7-2-7,-3-2-18,-3-11-28,4 6-67,-12-13-4,6 1-2,-10-14-6</inkml:trace>
  <inkml:trace contextRef="#ctx0" brushRef="#br0" timeOffset="1571.6899">1819-82 242,'0'0'102,"1"-21"-1,-1 21-3,-7-13-74,7 13-5,-24-8-5,8 14-4,-4 1-5,1 3 0,0 3-2,5 2 0,4-1-1,4 1 1,6-15-2,11 18 1,4-15 0,6 0 0,5-4-1,6-1-1,6-1 0,-1 2 2,1 2 2,-2 5 1,-6 6-1,-5 4 2,-11 5 0,-7 7 0,-13 3-1,-7 3-7,-5-4 3,-7-3-9,-1-4-4,-4-14-14,8 3-51,-7-20-34,13 1 2,-5-13-2,14 3-6</inkml:trace>
  <inkml:trace contextRef="#ctx0" brushRef="#br0" timeOffset="1730.8032">2102-193 233,'0'0'110,"14"23"1,-14-23 0,16 31-73,-13-13-6,7 15-1,-4 2-8,4 8-2,-1 5-7,2 4-5,1 1-1,1-2-5,-2-5 1,1-4-7,-4-8 4,0-5-7,-3-8 0,-5-21-5,5 18-10,-5-18-14,0 0-51,-10-29-29,11 15-8,-10-16 3,9 5-1</inkml:trace>
  <inkml:trace contextRef="#ctx0" brushRef="#br0" timeOffset="2011.0027">2175-70 275,'0'0'111,"0"0"-3,13-22-6,2 11-84,-2-8-5,7 2-4,0-1-5,6 4-3,1 5 2,1 6 1,-2 8 1,-2 8 2,-2 7-2,-6 7 2,-7 2-2,-8 4 0,-10-1-7,-7-6-11,-2 3-27,-13-15-69,5 5-3,-5-15-7,6 5-5</inkml:trace>
  <inkml:trace contextRef="#ctx0" brushRef="#br0" timeOffset="3672.1353">1274 442 208,'0'0'103,"-18"-6"2,18 6-7,0 0-67,0 0-1,13 16-5,0-1-2,2 0-4,9 8-1,2 5-2,7 5 0,3 5-3,6 6 1,0 2-5,0 5 1,-3 1-4,-5 4-2,-3-1 1,-5 1-3,-6-5 2,-7-4-4,-4-5 3,-4-4-4,-2-8 4,-1-5-2,-4-5-1,2-3 1,-1-2-1,1-15 1,-2 23 0,2-23 1,3 20 0,-3-20 0,6 21-1,-6-21 2,7 21-1,-7-21-1,7 21 0,-7-21-1,6 20 1,-6-20-1,3 19 1,-3-19-1,2 15-1,-2-15 2,0 0-1,0 0-1,0 0 1,0 0 0,0 0-1,0 0 1,0 0 0,0 0 0,15-25 0,-7 8 0,0-3 0,4-5-1,-1-1 1,2-3 0,0 2-1,-1-1 0,-1 5 1,0 3-2,-3 3 2,-8 17-2,13-20 1,-13 20-1,0 0 0,0 0 1,3 16-1,-9 1 2,1 3-1,-4 6 1,-1 3 0,-2 1 1,1 0-1,1 2 1,-2-4-1,2-2 0,0-5 0,1-2 1,-1-2-1,10-17 1,-14 22-1,14-22 1,-13 7 0,13-7 0,0 0-1,-18-16 0,10 2 1,-1-5-1,-3-1 1,0-5-2,-3-1 0,-1-2 0,0 0 1,0 2 0,-2 3-1,-1 1 1,3 4-2,2-1-4,2 6-5,-1-4-16,13 17-21,-22-23-69,22 23-7,-8-16 0,8 16-8</inkml:trace>
</inkml:ink>
</file>

<file path=ppt/ink/ink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4-04-03T18:00:45.277"/>
    </inkml:context>
    <inkml:brush xml:id="br0">
      <inkml:brushProperty name="width" value="0.1" units="cm"/>
      <inkml:brushProperty name="height" value="0.1" units="cm"/>
      <inkml:brushProperty name="color" value="#92D050"/>
      <inkml:brushProperty name="fitToCurve" value="1"/>
    </inkml:brush>
  </inkml:definitions>
  <inkml:trace contextRef="#ctx0" brushRef="#br0">667 187 114,'0'0'93,"0"0"-3,3 12 4,-3-12-50,-9 17-15,2-5-3,-10 1-8,0 3-4,-8 2-4,-6 2 0,-6 2-4,-5 2 0,-4 0-3,-4 0 1,0 0-1,-3-1 1,3-4-2,3 0 2,4-4-2,4-4 1,6-3 0,7-1 1,4-4 1,7-1 3,4-1-1,11-1 0,0 0 1,0 0-1,0 0 0,11-3-1,-11 3-3,15-2-1,-15 2-1,13-1 0,-13 1 0,0 0 0,14-3 0,-14 3 1,0 0 2,12-8-1,-12 8 1,9-10-1,-9 10 1,12-20-2,-4 6 1,3-4-1,1-5 0,0-6-2,1-4 1,3-6-3,-1-4 0,-1-3-1,0 2-12,-8-4-13,5 8-61,-9 1-22,1 7-5,-7 5-1</inkml:trace>
  <inkml:trace contextRef="#ctx0" brushRef="#br0" timeOffset="1">596-1727 242,'0'0'103,"0"0"5,0 0-3,-1 11-60,6 7-9,-4-2-7,5 11-6,0-1-7,6 8-1,-1 3-4,5 5-1,-1 5-3,3 7-6,-2 4 1,-1 4 0,-3 7-2,-3 6 0,-4 5-2,-3 1 2,-4 2-3,-4-1 1,-3 0-3,-3-2 3,-3-2-2,-2-2 2,-4-1-1,-1-1 0,-3-1 0,-1-3 7,-2-3-5,-2-2 2,-1-4-2,0-3-4,0-9 3,-2-4-3,2-1 3,-3-6-3,2-2 3,2-3-4,1-5 5,3-1 1,0-4-1,5-3 2,2-3-2,3-4 1,3-2 0,13-11 0,-17 8 0,17-8 0,0 0 0,0 0-1,-3-14 1,3 14 0,11-16 0,-11 16-3,16-14-3,-16 14-7,14-12-14,-14 12-21,11-15-71,-11 15 0,9-15-3,-7 3 0</inkml:trace>
  <inkml:trace contextRef="#ctx0" brushRef="#br0" timeOffset="2">1051-2974 274,'0'0'109,"0"0"2,14 15-1,-4-2-78,8 13 0,2 2-2,9 14-3,2 2-5,11 13-4,1 2-4,5 4-5,-1 0-3,-1 0-3,-5-4-2,-5-5-3,-8-7 1,-7-9-2,-8-7-4,-9-15-7,-4-16-18,-18-2-31,2-11-59,-13-19 0,4 0-7,-10-16 3</inkml:trace>
</inkml:ink>
</file>

<file path=ppt/ink/ink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4-04-03T18:00:45.280"/>
    </inkml:context>
    <inkml:brush xml:id="br0">
      <inkml:brushProperty name="width" value="0.1" units="cm"/>
      <inkml:brushProperty name="height" value="0.1" units="cm"/>
      <inkml:brushProperty name="color" value="#92D050"/>
      <inkml:brushProperty name="fitToCurve" value="1"/>
    </inkml:brush>
  </inkml:definitions>
  <inkml:trace contextRef="#ctx0" brushRef="#br0">9545-2586 242,'11'-7'98,"-11"7"3,10-13-6,-9 1-55,1 1-24,-4-3-3,-2-2-4,-2-1-12,-3 0 3,-2 2-6,-5 2 5,-2 3-6,-4 4 5,-3 7 2,-2 9-2,-5 5 9,-1 11-5,-1 5 4,2 7-4,2 10 4,2 5-4,3 4-4,8-1 4,6-1-2,9-4 4,9-8-1,7-6 2,8-12-1,7-8 2,1-11-1,4-5-1,-1-10 0,-2-7-3,-3-7-1,-4-9-5,-5-8-4,-4-8-6,-1-1-3,-7-5-6,3 4 1,-8-1-3,3 10 3,-6 5 5,2 12 4,-5 4 4,3 8 4,-1 1 6,2 11 0,-3-16 2,3 16-1,-1-14 0,1 14-3,0 0 9,3-13-3,-3 13 9,0 0-6,0 0 9,0 0-7,0 0 7,0 0-3,0 0-3,0 0-2,12 0 0,-12 0-1,0 0-5,0 0 6,0 0-3,0 0 4,0 0 0,0 0 1,0 0-1,0 0 6,13 9-6,-13-9 4,8 21-3,-2-8 5,4 10-8,3 3 9,8 15-7,3 7 0,7 9 3,4 5-5,2 6 2,-1 1-5,-2 4-4,-7-2 0,-9-4-1,-10-7-1,-11-2 1,-11-5-2,-8-6-2,-9-4-5,-6-12-2,-1-6-20,-6-16-32,4-4-53,-2-15-2,7-2-4,-1-11 1</inkml:trace>
  <inkml:trace contextRef="#ctx0" brushRef="#br0" timeOffset="1">9699-2870 224,'0'0'108,"4"12"1,6 0 2,-10-12-64,26 29-14,-12-9 0,8 9-8,-2 1 1,5 8-6,-3-1 1,2 2-6,-4-2 2,-2-4-5,-4-9-6,-5-6 0,-9-18-4,0 0 1,0 0-2,-8-22 0,-3-10-7,-2-13 2,-2-7-5,2-8 1,2-1-4,3 0 0,7 6-8,1 1-12,15 13-20,-3 1-68,16 11-1,0 4 0,8 8-1</inkml:trace>
  <inkml:trace contextRef="#ctx0" brushRef="#br0" timeOffset="2">10314-3223 293,'21'-12'114,"-15"0"2,-6 12-7,8-24-88,-7 9-8,-7 2-2,6 13-6,-19-11-2,5 16-1,-4 7-2,-3 8 0,1 13-1,-2 11 2,1 7-4,3 4 4,4 4-2,6 0 4,6-3-1,8-4 4,8-11-2,5-10 1,5-12 0,5-9 1,-3-10-2,1-11-1,-4-8-5,-5-11-5,-6-9-3,-6-9-6,-6 0-4,-9-7-7,1 6 3,-5 2-1,3 13 9,0 8 6,8 15 12,2 11 9,10 20 8,6 11 7,5 3 1,8 8 2,-1-3-7,6 0-2,-4-6-8,1-9-6,-2-10-8,-4-15-11,-2-9-23,-13-20-79,1-2-3,-10-14-2,0-2-3</inkml:trace>
  <inkml:trace contextRef="#ctx0" brushRef="#br0" timeOffset="3">10632-3556 246,'0'0'103,"5"-12"0,-5 12 0,0-11-68,0 11-8,0 0-6,-17-1-6,7 7-4,-2 5-2,-2 3-3,1 9 0,-1 2-2,4 4 0,2 3-1,4 0-3,4-5 2,4-3-4,5-7 4,7-10 0,6-6-3,3-7-1,7-7-1,7-2 4,3-2-3,2 0 5,1 5-3,-1 7 2,-4 6 2,-2 11-1,-8 8 2,-8 7-3,-12 8 2,-7 5-4,-8 3 0,-2-1-3,-9 0-5,-4-10-8,1-3-17,-8-13-58,10-3-22,-3-15 0,9-4-5</inkml:trace>
  <inkml:trace contextRef="#ctx0" brushRef="#br0" timeOffset="4">10949-3667 291,'0'0'116,"2"-21"-1,5 10-3,-2-9-77,7 0-10,-1-8-6,3 1-8,5-3-4,4 4-5,6 2 1,5 6-2,4 4 0,5 10 1,1 8 0,-2 11 1,-6 11-2,-9 11 1,-12 9-1,-14 6 1,-14 3-2,-13 0-1,-6-3-8,-9-10-10,4-4-29,-4-16-66,9-5-2,-1-11-8,13-3-1</inkml:trace>
</inkml:ink>
</file>

<file path=ppt/ink/ink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4-04-03T18:01:29.520"/>
    </inkml:context>
    <inkml:brush xml:id="br0">
      <inkml:brushProperty name="width" value="0.1" units="cm"/>
      <inkml:brushProperty name="height" value="0.1" units="cm"/>
      <inkml:brushProperty name="color" value="#00B0F0"/>
      <inkml:brushProperty name="fitToCurve" value="1"/>
    </inkml:brush>
  </inkml:definitions>
  <inkml:trace contextRef="#ctx0" brushRef="#br0">790-4787 284,'0'0'109,"6"-13"-5,-6 13-1,2-15-86,-2 15-4,-8-17-1,8 17-5,-19-10-3,2 11 0,-5 4-1,-2 7-1,-7 7-2,-1 8-1,-2 10 5,2 8-1,2 4 3,10 9 0,7 0 3,13 1-3,8-8 4,15-4-1,7-10-4,9-8-1,3-12-2,1-11-2,1-12-2,-1-9-9,0-4-19,-13-16-83,2 5-4,-11-8-4,0 9-6</inkml:trace>
  <inkml:trace contextRef="#ctx0" brushRef="#br0" timeOffset="1">1378-4802 263,'0'0'105,"14"-3"2,-14 3-5,0 0-71,0 0-15,0 0-2,0 0-5,-15-6-5,0 11-1,-5 3-1,-5 8-2,-1 5-4,-3 7 3,2 7-3,3 4 6,9 6-3,4 3 3,13 0-2,12-4 3,10-3 2,7-7-2,7-10 1,4-10-2,-1-10-1,-1-11 1,-3-13-2,-6-10 1,-5-8-1,-8-5-2,-8-8-9,-5 3-8,-12-5-18,-3 14-66,-15-1-3,-3 17-1,-10 4 0</inkml:trace>
  <inkml:trace contextRef="#ctx0" brushRef="#br0" timeOffset="2.0005">1741-4830 169,'-12'-3'98,"14"14"6,-2-11 2,6 31-36,-4-14-25,7 13-10,-4-3-2,7 11-8,-5 0-2,7 7-6,-7-4-2,4 2-6,-4-5 2,0 0 0,-5-8-4,1-5 0,-3-8-3,-3-5-1,3-12-1,0 0-1,-12-29 0,9-2-4,3-9 1,1-8-5,7-5-1,2-6-3,9 5-7,2 0 0,6 13-5,1 4 5,5 14-2,0 8 11,3 15 3,-1 9 10,-4 13 6,3 12 1,-7 3 7,4 11-1,-7-1 3,0 3-6,-7-6-2,-1 0-7,-5-9 0,-3-9-6,-1-6-16,-7-20-33,0 0-73,0 0-2,0-14-10,-1-9-3</inkml:trace>
  <inkml:trace contextRef="#ctx0" brushRef="#br0" timeOffset="3.0005">2864-4908 254,'0'0'121,"0"0"-2,-23-2-4,-8-1-39,-4 5-66,-12 1-4,-6-2-6,-3 4-15,-4-5-15,8 10-45,-2-8-38,16 8-1,4-7-6,17 4 0</inkml:trace>
  <inkml:trace contextRef="#ctx0" brushRef="#br0" timeOffset="4.0003">2518-5212 180,'0'0'109,"-8"19"1,7-5 4,9 16-45,-4-2-26,10 19-2,-3 1-8,8 16-3,-5-1-8,6 8-5,-5-4-3,3 1-7,-3-10 0,-3-8-7,-3-12-1,-3-10-9,1-9-6,-7-19-20,0 0-87,2-13-1,2-3-7,-6-13-6</inkml:trace>
  <inkml:trace contextRef="#ctx0" brushRef="#br0" timeOffset="5.0003">3337-4880 234,'0'0'115,"10"-27"-2,-4 16-3,-11-8-36,1 6-59,-9-2-2,-6 7-4,-10 5-5,-4 8-2,-8 8-1,-3 10 1,-2 10-2,-1 9 1,4 6-1,8 7-2,11-1 5,12 1-2,10-7 3,15-5-5,7-11 4,10-11-3,5-11 4,2-12-2,-1-10-4,-4-11-4,0-5-2,-8-10-5,-4-4 1,-7-5 1,1 5-4,-10 3 7,0 10 3,-4 13 12,0 16-1,0 0 12,-6 25-5,12 9 0,-2 3 4,9 5-6,1-5-2,5-2-8,4-10-1,1-7-12,3-7-6,-6-15-17,7 1-71,-10-18-11,5 3-1,-8-13-4</inkml:trace>
  <inkml:trace contextRef="#ctx0" brushRef="#br0" timeOffset="6.0003">3660-4922 213,'0'0'96,"0"0"4,-15-18 3,15 18-57,0 0-6,-12-1-2,12 1-5,-8 11-4,5 0-3,6 10-3,-1 3-4,5 11-4,0 2-5,3 7-6,-1 0 1,2 2-5,-1-3 0,-1-3-7,-1-7-5,-5-10-29,7 1-80,-10-24-1,3 12-11,-3-12-2</inkml:trace>
  <inkml:trace contextRef="#ctx0" brushRef="#br0" timeOffset="7.0003">3884-5006 218,'0'0'100,"-4"-17"2,4 17 2,0 0-60,0 0-5,0 0-2,13 31-4,-7-9-3,9 17-3,-2 4-5,4 11-5,-3 0 1,3 5-7,-3-3 1,0-3-6,-5-7 1,-2-11-6,-4-11 3,0-10-1,-3-14-1,0 0-2,3-18 0,-2-7-3,4-9 1,1-8 1,5-6-7,2-7-2,7 1-9,-1-6 0,10 8-5,-2 3 5,8 14-1,-3 8 5,3 15 9,0 14 8,-5 15 9,1 14 8,-6 7 2,0 12 2,-9-1-2,0 4-7,-7-5-2,0-3-5,-5-5-2,0-8-5,-2-8-2,-2-6-11,5-6-10,-5-12-41,0 0-62,7-16-4,2 5-10,-6-11-9</inkml:trace>
</inkml:ink>
</file>

<file path=ppt/ink/ink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4-04-03T18:01:29.528"/>
    </inkml:context>
    <inkml:brush xml:id="br0">
      <inkml:brushProperty name="width" value="0.1" units="cm"/>
      <inkml:brushProperty name="height" value="0.1" units="cm"/>
      <inkml:brushProperty name="color" value="#00B0F0"/>
      <inkml:brushProperty name="fitToCurve" value="1"/>
    </inkml:brush>
  </inkml:definitions>
  <inkml:trace contextRef="#ctx0" brushRef="#br0">12 25 286,'0'0'99,"-11"-14"1,11 14 3,0 0-56,0 0-6,-2-12-6,2 12-5,0 0-8,18 8-5,-8-3-4,6 5-4,4 2-1,9 3-2,4 5-2,6 2 1,8 6-2,7 6-1,6 5-2,4 5-3,2 6 1,-2 6-4,-3 11 3,-1 7-3,-5 10 2,-3 5 1,-5 6 1,-4 3-3,-5 4 2,-3 3-2,-5 2 1,-6 1 0,-5-2 4,-7-2-8,-4 1 6,-7-1-1,-2-3 0,-3-6 2,0-10 0,1-8 0,0-12 4,1-10-1,1-9 1,0-13 0,1-7 3,0-7-4,-2-7 5,2-12-7,3 17 2,-3-17 0,0 0 0,6 14 0,-6-14 0,5 12 0,-5-12-2,3 17 1,-3-17-1,3 20-1,-3-9 1,0-11 0,0 19-1,0-19 1,-2 16 0,2-16 0,0 11 0,0-11 0,0 0 0,0 0 1,0 0 0,3 11-1,-3-11 1,0 0-1,0 0 0,0 0 0,0 0 1,0 0-1,0 0 0,8-15 0,-8 15 0,1-14 0,-1 14 0,2-22-2,-2 11-3,0-3-7,1 0-15,-6-10-22,6 7-71,-8-13-1,7 6-9,-7-9-2</inkml:trace>
  <inkml:trace contextRef="#ctx0" brushRef="#br0" timeOffset="1">585 1983 188,'0'0'98,"-12"-13"3,12 13 1,0 0-57,0 0-11,1 14-5,5 2-5,-5 0-3,7 6-2,0 0-5,6 7-2,2 0 1,4 3-4,1 2 1,1 3-4,2 0 2,2 4-3,-2 0 1,-3-1-1,-2-4-4,-2-2 1,-1-4-1,-2-3 2,-1-6-2,-2-3 1,0-4 0,-1-2 0,-10-12 0,17 13-1,-17-13 1,15 5-1,-15-5 1,13 2 1,-13-2-1,15-1 1,-15 1-1,14 0 0,-14 0 1,13 2-1,-13-2 0,11 3-1,-11-3 1,11 0 1,-11 0-1,11-7 1,-11 7 0,14-21 0,-7 3 1,3-6-2,0-6 1,0-7-2,4-10-3,2-8 2,5-8-2,3-5 1,4-3-1,3-1 2,0 2-2,1 8 2,-3 10-1,-5 9-5,-5 13-6,-8 8-11,-11 22-22,0 0-74,0 0-5,-14 16-6,7 4-3</inkml:trace>
</inkml:ink>
</file>

<file path=ppt/ink/ink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4-04-03T18:00:45.285"/>
    </inkml:context>
    <inkml:brush xml:id="br0">
      <inkml:brushProperty name="width" value="0.1" units="cm"/>
      <inkml:brushProperty name="height" value="0.1" units="cm"/>
      <inkml:brushProperty name="color" value="#37794D"/>
      <inkml:brushProperty name="fitToCurve" value="1"/>
    </inkml:brush>
  </inkml:definitions>
  <inkml:trace contextRef="#ctx0" brushRef="#br0">-8956 766 78,'0'0'109,"0"0"4,-4 16 3,11 4-64,-7-2-16,9 13 0,-4 3-7,10 10-4,-5 1-2,11 6 0,-7-2-6,5 1 1,-4-8-5,1-4-2,-6-8-4,-1-7-2,-7-11-2,-2-12-1,0 0-1,-15-22-3,7-10 0,2-11-2,5-9 1,4-7-3,6-5 2,9-1-3,13 5 0,5 7-4,10 12-6,0 4-11,10 16-22,-9 1-67,5 12-10,-7 4-3,0 6 3</inkml:trace>
  <inkml:trace contextRef="#ctx0" brushRef="#br0" timeOffset="1">-7995 809 107,'18'-15'111,"-18"15"-5,13-21 1,-13 21-73,4-25-25,-6 9 1,-12 0-5,0 2-3,-10 7-4,-4 4 2,-6 7-1,-4 8-2,0 12 3,-2 10 4,1 8 4,6 8 5,4 6 2,13 3 2,7-5 1,15-1 3,6-14-5,12-4-1,4-15-7,5-10-3,1-13-5,-2-10-5,-3-8-7,-7-13-8,-2-3-8,-8-16-7,4 5-3,-10-6 0,5 11 6,-6 4 11,4 15 16,-9 24 13,17-6 15,-1 29 9,-6 7 8,12 16 1,-3-4-4,10 8-6,-4-8-11,9-2-5,-3-10-10,1-9-6,0-7-15,-6-18-22,5-4-81,-12-13-4,-2-4-5,-7-10-1</inkml:trace>
  <inkml:trace contextRef="#ctx0" brushRef="#br0" timeOffset="2">-7680 639 61,'0'17'116,"4"7"5,4 7 4,7 16-45,0-3-31,10 16-1,-3 0-7,8 13-9,-4 2-11,3 2-1,-6-4-9,-2 0-5,-5-6-2,-2-5-4,-4-10 0,-3-8-5,0-10-3,-3-8-8,2-10-8,-6-16-22,0 0-76,5-24-14,-5 0-1,-8-12 0</inkml:trace>
  <inkml:trace contextRef="#ctx0" brushRef="#br0" timeOffset="3">-7656 684 159,'0'0'123,"-2"-18"3,4 8-3,-2 10-85,9-28-8,3 13-8,-1-3-9,7 3-7,5-2-5,6 3-2,7 2-2,6 6-1,6 8 0,-2 6 1,2 9 0,-4 7 1,-4 10 3,-7 10 2,-11 6-1,-13 5 2,-10-1 0,-12 0 0,-12-1-2,-9-5-2,-5-6-12,-11-18-18,7-5-76,-9-16-19,6-8-5,2-9 0</inkml:trace>
  <inkml:trace contextRef="#ctx0" brushRef="#br0" timeOffset="4">-9856 868 70,'1'-20'96,"-1"20"6,2-16-3,-2 16-60,2-13-6,-2 13 1,0 0-6,0 0-6,-2 14-1,-4-1-1,5 15 0,-5 2-4,3 16 1,-2 1-4,6 9 2,1-1-4,6 2 1,2-5-4,7-5 1,3-7-4,1-9 0,2-9-3,0-9-1,-2-7-2,2-8-2,0-8-3,-3-12-4,1-5-2,-4-13-5,2-1 0,-5-6-4,2 8 2,-8-1 1,2 12 3,-6 10 4,-4 18 5,0 0 6,6 35 3,-4 0 7,0 2 1,8 7 3,1-7 0,9 1 1,4-11 0,9-6-2,1-12-3,7-6-2,1-9-2,0-7-2,-1-9-2,-2-9-1,-6-11 1,-7-7-5,-6-6 0,-8-5-5,-8 0 0,-10 0-4,-3 12-2,-10 2-11,-1 22-17,-13-1-30,3 15-50,-2 4 3,4 5-3,2 3 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EAD94D-7088-4CEB-9029-B8679C4D7BE7}" type="datetimeFigureOut">
              <a:rPr lang="en-US" smtClean="0"/>
              <a:t>5/23/2019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A0DDF5-9114-4257-869E-CCF6F5C6A54A}" type="slidenum">
              <a:rPr lang="en-US" smtClean="0"/>
              <a:t>‹#›</a:t>
            </a:fld>
            <a:endParaRPr lang="en-US"/>
          </a:p>
        </p:txBody>
      </p:sp>
    </p:spTree>
    <p:extLst>
      <p:ext uri="{BB962C8B-B14F-4D97-AF65-F5344CB8AC3E}">
        <p14:creationId xmlns:p14="http://schemas.microsoft.com/office/powerpoint/2010/main" val="466269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Baxter is in a kitchen,</a:t>
            </a:r>
            <a:r>
              <a:rPr lang="en-US" baseline="0" dirty="0" smtClean="0"/>
              <a:t> and I ask (click) Baxter, please pour me some soup.</a:t>
            </a:r>
          </a:p>
          <a:p>
            <a:r>
              <a:rPr lang="en-US" baseline="0" dirty="0" smtClean="0"/>
              <a:t>Baxter needs to find a ladle, grab the handle, dip the bowl of the ladle into the pot, and transfer the soup to the serving bowl. But what if the ladle in this kitchen has a different shape and color from the ladles that Baxter has seen before? What if Baxter has never seen any ladles at all? (click)</a:t>
            </a:r>
            <a:endParaRPr lang="en-US" dirty="0"/>
          </a:p>
        </p:txBody>
      </p:sp>
      <p:sp>
        <p:nvSpPr>
          <p:cNvPr id="4" name="Slide Number Placeholder 3"/>
          <p:cNvSpPr>
            <a:spLocks noGrp="1"/>
          </p:cNvSpPr>
          <p:nvPr>
            <p:ph type="sldNum" sz="quarter" idx="10"/>
          </p:nvPr>
        </p:nvSpPr>
        <p:spPr/>
        <p:txBody>
          <a:bodyPr/>
          <a:lstStyle/>
          <a:p>
            <a:fld id="{6F5196ED-BA52-4B25-A735-EB697B5F9D35}" type="slidenum">
              <a:rPr lang="en-US" smtClean="0"/>
              <a:t>3</a:t>
            </a:fld>
            <a:endParaRPr lang="en-US"/>
          </a:p>
        </p:txBody>
      </p:sp>
    </p:spTree>
    <p:extLst>
      <p:ext uri="{BB962C8B-B14F-4D97-AF65-F5344CB8AC3E}">
        <p14:creationId xmlns:p14="http://schemas.microsoft.com/office/powerpoint/2010/main" val="1304031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p:cNvSpPr>
            <a:spLocks noGrp="1" noRot="1" noChangeAspect="1" noTextEdit="1"/>
          </p:cNvSpPr>
          <p:nvPr>
            <p:ph type="sldImg"/>
          </p:nvPr>
        </p:nvSpPr>
        <p:spPr>
          <a:ln/>
        </p:spPr>
      </p:sp>
      <p:sp>
        <p:nvSpPr>
          <p:cNvPr id="263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Crf give little q improvement but refines for usefulness with robots. Errors kind of make sense</a:t>
            </a:r>
          </a:p>
        </p:txBody>
      </p:sp>
      <p:sp>
        <p:nvSpPr>
          <p:cNvPr id="263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8989" eaLnBrk="0" hangingPunct="0">
              <a:spcBef>
                <a:spcPct val="30000"/>
              </a:spcBef>
              <a:defRPr sz="1100">
                <a:solidFill>
                  <a:schemeClr val="tx1"/>
                </a:solidFill>
                <a:latin typeface="Arial" pitchFamily="34" charset="0"/>
              </a:defRPr>
            </a:lvl1pPr>
            <a:lvl2pPr marL="702756" indent="-270291" defTabSz="918989" eaLnBrk="0" hangingPunct="0">
              <a:spcBef>
                <a:spcPct val="30000"/>
              </a:spcBef>
              <a:defRPr sz="1100">
                <a:solidFill>
                  <a:schemeClr val="tx1"/>
                </a:solidFill>
                <a:latin typeface="Arial" pitchFamily="34" charset="0"/>
              </a:defRPr>
            </a:lvl2pPr>
            <a:lvl3pPr marL="1081164" indent="-216233" defTabSz="918989" eaLnBrk="0" hangingPunct="0">
              <a:spcBef>
                <a:spcPct val="30000"/>
              </a:spcBef>
              <a:defRPr sz="1100">
                <a:solidFill>
                  <a:schemeClr val="tx1"/>
                </a:solidFill>
                <a:latin typeface="Arial" pitchFamily="34" charset="0"/>
              </a:defRPr>
            </a:lvl3pPr>
            <a:lvl4pPr marL="1513629" indent="-216233" defTabSz="918989" eaLnBrk="0" hangingPunct="0">
              <a:spcBef>
                <a:spcPct val="30000"/>
              </a:spcBef>
              <a:defRPr sz="1100">
                <a:solidFill>
                  <a:schemeClr val="tx1"/>
                </a:solidFill>
                <a:latin typeface="Arial" pitchFamily="34" charset="0"/>
              </a:defRPr>
            </a:lvl4pPr>
            <a:lvl5pPr marL="1946095" indent="-216233" defTabSz="918989" eaLnBrk="0" hangingPunct="0">
              <a:spcBef>
                <a:spcPct val="30000"/>
              </a:spcBef>
              <a:defRPr sz="1100">
                <a:solidFill>
                  <a:schemeClr val="tx1"/>
                </a:solidFill>
                <a:latin typeface="Arial" pitchFamily="34" charset="0"/>
              </a:defRPr>
            </a:lvl5pPr>
            <a:lvl6pPr marL="2378560" indent="-216233" defTabSz="918989" eaLnBrk="0" fontAlgn="base" hangingPunct="0">
              <a:spcBef>
                <a:spcPct val="30000"/>
              </a:spcBef>
              <a:spcAft>
                <a:spcPct val="0"/>
              </a:spcAft>
              <a:defRPr sz="1100">
                <a:solidFill>
                  <a:schemeClr val="tx1"/>
                </a:solidFill>
                <a:latin typeface="Arial" pitchFamily="34" charset="0"/>
              </a:defRPr>
            </a:lvl6pPr>
            <a:lvl7pPr marL="2811026" indent="-216233" defTabSz="918989" eaLnBrk="0" fontAlgn="base" hangingPunct="0">
              <a:spcBef>
                <a:spcPct val="30000"/>
              </a:spcBef>
              <a:spcAft>
                <a:spcPct val="0"/>
              </a:spcAft>
              <a:defRPr sz="1100">
                <a:solidFill>
                  <a:schemeClr val="tx1"/>
                </a:solidFill>
                <a:latin typeface="Arial" pitchFamily="34" charset="0"/>
              </a:defRPr>
            </a:lvl7pPr>
            <a:lvl8pPr marL="3243491" indent="-216233" defTabSz="918989" eaLnBrk="0" fontAlgn="base" hangingPunct="0">
              <a:spcBef>
                <a:spcPct val="30000"/>
              </a:spcBef>
              <a:spcAft>
                <a:spcPct val="0"/>
              </a:spcAft>
              <a:defRPr sz="1100">
                <a:solidFill>
                  <a:schemeClr val="tx1"/>
                </a:solidFill>
                <a:latin typeface="Arial" pitchFamily="34" charset="0"/>
              </a:defRPr>
            </a:lvl8pPr>
            <a:lvl9pPr marL="3675957" indent="-216233" defTabSz="918989" eaLnBrk="0" fontAlgn="base" hangingPunct="0">
              <a:spcBef>
                <a:spcPct val="30000"/>
              </a:spcBef>
              <a:spcAft>
                <a:spcPct val="0"/>
              </a:spcAft>
              <a:defRPr sz="1100">
                <a:solidFill>
                  <a:schemeClr val="tx1"/>
                </a:solidFill>
                <a:latin typeface="Arial" pitchFamily="34" charset="0"/>
              </a:defRPr>
            </a:lvl9pPr>
          </a:lstStyle>
          <a:p>
            <a:pPr eaLnBrk="1" hangingPunct="1">
              <a:spcBef>
                <a:spcPct val="0"/>
              </a:spcBef>
            </a:pPr>
            <a:fld id="{51F739CD-AF75-4ED5-A560-016F682E4E09}" type="slidenum">
              <a:rPr lang="en-US" altLang="en-US" sz="1200">
                <a:solidFill>
                  <a:srgbClr val="000000"/>
                </a:solidFill>
              </a:rPr>
              <a:pPr eaLnBrk="1" hangingPunct="1">
                <a:spcBef>
                  <a:spcPct val="0"/>
                </a:spcBef>
              </a:pPr>
              <a:t>14</a:t>
            </a:fld>
            <a:endParaRPr lang="en-US" altLang="en-US" sz="120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extract 4 types of geometric features from RGB-Depth data:</a:t>
            </a:r>
          </a:p>
          <a:p>
            <a:endParaRPr lang="en-US" baseline="0" dirty="0" smtClean="0"/>
          </a:p>
          <a:p>
            <a:r>
              <a:rPr lang="en-US" baseline="0" dirty="0" smtClean="0"/>
              <a:t>#C – First, we extract 2D depth edges, that is where changes in depth occurs and construct a Histogram of Gradients along these edges. We also extract surface </a:t>
            </a:r>
            <a:r>
              <a:rPr lang="en-US" baseline="0" dirty="0" err="1" smtClean="0"/>
              <a:t>normals</a:t>
            </a:r>
            <a:r>
              <a:rPr lang="en-US" baseline="0" dirty="0" smtClean="0"/>
              <a:t> from the depth data.</a:t>
            </a:r>
          </a:p>
          <a:p>
            <a:endParaRPr lang="en-US" baseline="0" dirty="0" smtClean="0"/>
          </a:p>
          <a:p>
            <a:r>
              <a:rPr lang="en-US" baseline="0" dirty="0" smtClean="0"/>
              <a:t>#C – Next, we compute principal curvatures, that yields a local measure of surface </a:t>
            </a:r>
            <a:r>
              <a:rPr lang="en-US" baseline="0" dirty="0" err="1" smtClean="0"/>
              <a:t>cuvature</a:t>
            </a:r>
            <a:r>
              <a:rPr lang="en-US" baseline="0" dirty="0" smtClean="0"/>
              <a:t>,</a:t>
            </a:r>
          </a:p>
          <a:p>
            <a:endParaRPr lang="en-US" baseline="0" dirty="0" smtClean="0"/>
          </a:p>
          <a:p>
            <a:r>
              <a:rPr lang="en-US" baseline="0" dirty="0" smtClean="0"/>
              <a:t>#C – We also compute a intrinsic shape measure known as the shape index and its associated curvedness measure. The shape index is a local measure that captures surface deformations.</a:t>
            </a:r>
          </a:p>
          <a:p>
            <a:r>
              <a:rPr lang="en-US" baseline="0" dirty="0" smtClean="0"/>
              <a:t>#C</a:t>
            </a:r>
            <a:r>
              <a:rPr lang="en-US" baseline="0" dirty="0" smtClean="0">
                <a:sym typeface="Wingdings" panose="05000000000000000000" pitchFamily="2" charset="2"/>
              </a:rPr>
              <a:t></a:t>
            </a:r>
            <a:endParaRPr lang="en-US" dirty="0" smtClean="0"/>
          </a:p>
        </p:txBody>
      </p:sp>
      <p:sp>
        <p:nvSpPr>
          <p:cNvPr id="4" name="Slide Number Placeholder 3"/>
          <p:cNvSpPr>
            <a:spLocks noGrp="1"/>
          </p:cNvSpPr>
          <p:nvPr>
            <p:ph type="sldNum" sz="quarter" idx="10"/>
          </p:nvPr>
        </p:nvSpPr>
        <p:spPr/>
        <p:txBody>
          <a:bodyPr/>
          <a:lstStyle/>
          <a:p>
            <a:fld id="{958985BA-50E7-4BE2-BA97-3C223D6C0754}"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57923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show some results</a:t>
            </a:r>
            <a:r>
              <a:rPr lang="en-US" baseline="0" dirty="0" smtClean="0"/>
              <a:t> of the SRF predictions and we compare it to predictions using a slower approach termed the </a:t>
            </a:r>
            <a:r>
              <a:rPr lang="en-US" baseline="0" dirty="0" err="1" smtClean="0"/>
              <a:t>Superpixel</a:t>
            </a:r>
            <a:r>
              <a:rPr lang="en-US" baseline="0" dirty="0" smtClean="0"/>
              <a:t>-HMP introduced by our colleague Austin. We show here results of various feature ablations and we note that not only is our SRF approach more accurate , it is much faster than S-HMP which classifies sparse features using a SVM over </a:t>
            </a:r>
            <a:r>
              <a:rPr lang="en-US" baseline="0" dirty="0" err="1" smtClean="0"/>
              <a:t>superpixels</a:t>
            </a:r>
            <a:r>
              <a:rPr lang="en-US" baseline="0" dirty="0" smtClean="0"/>
              <a:t> in the image.</a:t>
            </a:r>
          </a:p>
          <a:p>
            <a:endParaRPr lang="en-US" baseline="0" dirty="0" smtClean="0"/>
          </a:p>
          <a:p>
            <a:r>
              <a:rPr lang="en-US" baseline="0" dirty="0" smtClean="0"/>
              <a:t>#C – we also applied the SRF for a more restricted task of detecting graspable regions and compared it to a state-of-the-art deep learning approach of Lenz et al., known as the Sparse </a:t>
            </a:r>
            <a:r>
              <a:rPr lang="en-US" baseline="0" dirty="0" err="1" smtClean="0"/>
              <a:t>AutoEncoder</a:t>
            </a:r>
            <a:r>
              <a:rPr lang="en-US" baseline="0" dirty="0" smtClean="0"/>
              <a:t> (SAE). We note here that SRF’s recognition and detection accuracies are comparable to SAE and S-HMP while being orders of magnitude faster in this dataset.</a:t>
            </a:r>
          </a:p>
          <a:p>
            <a:r>
              <a:rPr lang="en-US" baseline="0" dirty="0" smtClean="0"/>
              <a:t>#C</a:t>
            </a:r>
            <a:r>
              <a:rPr lang="en-US" baseline="0"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958985BA-50E7-4BE2-BA97-3C223D6C0754}"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57923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Today, computer vision algorithms could help Baxter recognize the ladle, (click) providing a bounding box in the image. However, in these situations Baxter needs to not only find the ladle, but (click) more importantly he needs to know which part of the ladle he can grasp, and which part of the ladle can contain the soup.</a:t>
            </a:r>
            <a:endParaRPr lang="en-US" dirty="0"/>
          </a:p>
        </p:txBody>
      </p:sp>
      <p:sp>
        <p:nvSpPr>
          <p:cNvPr id="4" name="Slide Number Placeholder 3"/>
          <p:cNvSpPr>
            <a:spLocks noGrp="1"/>
          </p:cNvSpPr>
          <p:nvPr>
            <p:ph type="sldNum" sz="quarter" idx="10"/>
          </p:nvPr>
        </p:nvSpPr>
        <p:spPr/>
        <p:txBody>
          <a:bodyPr/>
          <a:lstStyle/>
          <a:p>
            <a:fld id="{6F5196ED-BA52-4B25-A735-EB697B5F9D35}" type="slidenum">
              <a:rPr lang="en-US" smtClean="0"/>
              <a:t>4</a:t>
            </a:fld>
            <a:endParaRPr lang="en-US"/>
          </a:p>
        </p:txBody>
      </p:sp>
    </p:spTree>
    <p:extLst>
      <p:ext uri="{BB962C8B-B14F-4D97-AF65-F5344CB8AC3E}">
        <p14:creationId xmlns:p14="http://schemas.microsoft.com/office/powerpoint/2010/main" val="4011217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work we present a novel problem of localizing and identifying part affordance, where a robot can explain how an object and its parts can be used and generalize this knowledge about functionality to completely novel object categories.</a:t>
            </a:r>
            <a:endParaRPr lang="en-US" dirty="0"/>
          </a:p>
        </p:txBody>
      </p:sp>
      <p:sp>
        <p:nvSpPr>
          <p:cNvPr id="4" name="Slide Number Placeholder 3"/>
          <p:cNvSpPr>
            <a:spLocks noGrp="1"/>
          </p:cNvSpPr>
          <p:nvPr>
            <p:ph type="sldNum" sz="quarter" idx="10"/>
          </p:nvPr>
        </p:nvSpPr>
        <p:spPr/>
        <p:txBody>
          <a:bodyPr/>
          <a:lstStyle/>
          <a:p>
            <a:fld id="{6F5196ED-BA52-4B25-A735-EB697B5F9D35}" type="slidenum">
              <a:rPr lang="en-US" smtClean="0"/>
              <a:t>5</a:t>
            </a:fld>
            <a:endParaRPr lang="en-US"/>
          </a:p>
        </p:txBody>
      </p:sp>
    </p:spTree>
    <p:extLst>
      <p:ext uri="{BB962C8B-B14F-4D97-AF65-F5344CB8AC3E}">
        <p14:creationId xmlns:p14="http://schemas.microsoft.com/office/powerpoint/2010/main" val="870352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Gibson remarked</a:t>
            </a:r>
            <a:endParaRPr lang="en-US" dirty="0"/>
          </a:p>
        </p:txBody>
      </p:sp>
      <p:sp>
        <p:nvSpPr>
          <p:cNvPr id="4" name="Slide Number Placeholder 3"/>
          <p:cNvSpPr>
            <a:spLocks noGrp="1"/>
          </p:cNvSpPr>
          <p:nvPr>
            <p:ph type="sldNum" sz="quarter" idx="10"/>
          </p:nvPr>
        </p:nvSpPr>
        <p:spPr/>
        <p:txBody>
          <a:bodyPr/>
          <a:lstStyle/>
          <a:p>
            <a:fld id="{6F5196ED-BA52-4B25-A735-EB697B5F9D35}" type="slidenum">
              <a:rPr lang="en-US" smtClean="0"/>
              <a:t>6</a:t>
            </a:fld>
            <a:endParaRPr lang="en-US"/>
          </a:p>
        </p:txBody>
      </p:sp>
    </p:spTree>
    <p:extLst>
      <p:ext uri="{BB962C8B-B14F-4D97-AF65-F5344CB8AC3E}">
        <p14:creationId xmlns:p14="http://schemas.microsoft.com/office/powerpoint/2010/main" val="2654774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a:ln/>
        </p:spPr>
      </p:sp>
      <p:sp>
        <p:nvSpPr>
          <p:cNvPr id="258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258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8989" eaLnBrk="0" hangingPunct="0">
              <a:spcBef>
                <a:spcPct val="30000"/>
              </a:spcBef>
              <a:defRPr sz="1100">
                <a:solidFill>
                  <a:schemeClr val="tx1"/>
                </a:solidFill>
                <a:latin typeface="Arial" pitchFamily="34" charset="0"/>
              </a:defRPr>
            </a:lvl1pPr>
            <a:lvl2pPr marL="702756" indent="-270291" defTabSz="918989" eaLnBrk="0" hangingPunct="0">
              <a:spcBef>
                <a:spcPct val="30000"/>
              </a:spcBef>
              <a:defRPr sz="1100">
                <a:solidFill>
                  <a:schemeClr val="tx1"/>
                </a:solidFill>
                <a:latin typeface="Arial" pitchFamily="34" charset="0"/>
              </a:defRPr>
            </a:lvl2pPr>
            <a:lvl3pPr marL="1081164" indent="-216233" defTabSz="918989" eaLnBrk="0" hangingPunct="0">
              <a:spcBef>
                <a:spcPct val="30000"/>
              </a:spcBef>
              <a:defRPr sz="1100">
                <a:solidFill>
                  <a:schemeClr val="tx1"/>
                </a:solidFill>
                <a:latin typeface="Arial" pitchFamily="34" charset="0"/>
              </a:defRPr>
            </a:lvl3pPr>
            <a:lvl4pPr marL="1513629" indent="-216233" defTabSz="918989" eaLnBrk="0" hangingPunct="0">
              <a:spcBef>
                <a:spcPct val="30000"/>
              </a:spcBef>
              <a:defRPr sz="1100">
                <a:solidFill>
                  <a:schemeClr val="tx1"/>
                </a:solidFill>
                <a:latin typeface="Arial" pitchFamily="34" charset="0"/>
              </a:defRPr>
            </a:lvl4pPr>
            <a:lvl5pPr marL="1946095" indent="-216233" defTabSz="918989" eaLnBrk="0" hangingPunct="0">
              <a:spcBef>
                <a:spcPct val="30000"/>
              </a:spcBef>
              <a:defRPr sz="1100">
                <a:solidFill>
                  <a:schemeClr val="tx1"/>
                </a:solidFill>
                <a:latin typeface="Arial" pitchFamily="34" charset="0"/>
              </a:defRPr>
            </a:lvl5pPr>
            <a:lvl6pPr marL="2378560" indent="-216233" defTabSz="918989" eaLnBrk="0" fontAlgn="base" hangingPunct="0">
              <a:spcBef>
                <a:spcPct val="30000"/>
              </a:spcBef>
              <a:spcAft>
                <a:spcPct val="0"/>
              </a:spcAft>
              <a:defRPr sz="1100">
                <a:solidFill>
                  <a:schemeClr val="tx1"/>
                </a:solidFill>
                <a:latin typeface="Arial" pitchFamily="34" charset="0"/>
              </a:defRPr>
            </a:lvl6pPr>
            <a:lvl7pPr marL="2811026" indent="-216233" defTabSz="918989" eaLnBrk="0" fontAlgn="base" hangingPunct="0">
              <a:spcBef>
                <a:spcPct val="30000"/>
              </a:spcBef>
              <a:spcAft>
                <a:spcPct val="0"/>
              </a:spcAft>
              <a:defRPr sz="1100">
                <a:solidFill>
                  <a:schemeClr val="tx1"/>
                </a:solidFill>
                <a:latin typeface="Arial" pitchFamily="34" charset="0"/>
              </a:defRPr>
            </a:lvl7pPr>
            <a:lvl8pPr marL="3243491" indent="-216233" defTabSz="918989" eaLnBrk="0" fontAlgn="base" hangingPunct="0">
              <a:spcBef>
                <a:spcPct val="30000"/>
              </a:spcBef>
              <a:spcAft>
                <a:spcPct val="0"/>
              </a:spcAft>
              <a:defRPr sz="1100">
                <a:solidFill>
                  <a:schemeClr val="tx1"/>
                </a:solidFill>
                <a:latin typeface="Arial" pitchFamily="34" charset="0"/>
              </a:defRPr>
            </a:lvl8pPr>
            <a:lvl9pPr marL="3675957" indent="-216233" defTabSz="918989" eaLnBrk="0" fontAlgn="base" hangingPunct="0">
              <a:spcBef>
                <a:spcPct val="30000"/>
              </a:spcBef>
              <a:spcAft>
                <a:spcPct val="0"/>
              </a:spcAft>
              <a:defRPr sz="1100">
                <a:solidFill>
                  <a:schemeClr val="tx1"/>
                </a:solidFill>
                <a:latin typeface="Arial" pitchFamily="34" charset="0"/>
              </a:defRPr>
            </a:lvl9pPr>
          </a:lstStyle>
          <a:p>
            <a:pPr eaLnBrk="1" hangingPunct="1">
              <a:spcBef>
                <a:spcPct val="0"/>
              </a:spcBef>
            </a:pPr>
            <a:fld id="{E28AC933-EA84-496B-9843-5B58D08F86D5}" type="slidenum">
              <a:rPr lang="en-US" altLang="en-US" sz="1200">
                <a:solidFill>
                  <a:srgbClr val="000000"/>
                </a:solidFill>
              </a:rPr>
              <a:pPr eaLnBrk="1" hangingPunct="1">
                <a:spcBef>
                  <a:spcPct val="0"/>
                </a:spcBef>
              </a:pPr>
              <a:t>7</a:t>
            </a:fld>
            <a:endParaRPr lang="en-US" altLang="en-US" sz="1200">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a:ln/>
        </p:spPr>
      </p:sp>
      <p:sp>
        <p:nvSpPr>
          <p:cNvPr id="259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2590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8989" eaLnBrk="0" hangingPunct="0">
              <a:spcBef>
                <a:spcPct val="30000"/>
              </a:spcBef>
              <a:defRPr sz="1100">
                <a:solidFill>
                  <a:schemeClr val="tx1"/>
                </a:solidFill>
                <a:latin typeface="Arial" pitchFamily="34" charset="0"/>
              </a:defRPr>
            </a:lvl1pPr>
            <a:lvl2pPr marL="702756" indent="-270291" defTabSz="918989" eaLnBrk="0" hangingPunct="0">
              <a:spcBef>
                <a:spcPct val="30000"/>
              </a:spcBef>
              <a:defRPr sz="1100">
                <a:solidFill>
                  <a:schemeClr val="tx1"/>
                </a:solidFill>
                <a:latin typeface="Arial" pitchFamily="34" charset="0"/>
              </a:defRPr>
            </a:lvl2pPr>
            <a:lvl3pPr marL="1081164" indent="-216233" defTabSz="918989" eaLnBrk="0" hangingPunct="0">
              <a:spcBef>
                <a:spcPct val="30000"/>
              </a:spcBef>
              <a:defRPr sz="1100">
                <a:solidFill>
                  <a:schemeClr val="tx1"/>
                </a:solidFill>
                <a:latin typeface="Arial" pitchFamily="34" charset="0"/>
              </a:defRPr>
            </a:lvl3pPr>
            <a:lvl4pPr marL="1513629" indent="-216233" defTabSz="918989" eaLnBrk="0" hangingPunct="0">
              <a:spcBef>
                <a:spcPct val="30000"/>
              </a:spcBef>
              <a:defRPr sz="1100">
                <a:solidFill>
                  <a:schemeClr val="tx1"/>
                </a:solidFill>
                <a:latin typeface="Arial" pitchFamily="34" charset="0"/>
              </a:defRPr>
            </a:lvl4pPr>
            <a:lvl5pPr marL="1946095" indent="-216233" defTabSz="918989" eaLnBrk="0" hangingPunct="0">
              <a:spcBef>
                <a:spcPct val="30000"/>
              </a:spcBef>
              <a:defRPr sz="1100">
                <a:solidFill>
                  <a:schemeClr val="tx1"/>
                </a:solidFill>
                <a:latin typeface="Arial" pitchFamily="34" charset="0"/>
              </a:defRPr>
            </a:lvl5pPr>
            <a:lvl6pPr marL="2378560" indent="-216233" defTabSz="918989" eaLnBrk="0" fontAlgn="base" hangingPunct="0">
              <a:spcBef>
                <a:spcPct val="30000"/>
              </a:spcBef>
              <a:spcAft>
                <a:spcPct val="0"/>
              </a:spcAft>
              <a:defRPr sz="1100">
                <a:solidFill>
                  <a:schemeClr val="tx1"/>
                </a:solidFill>
                <a:latin typeface="Arial" pitchFamily="34" charset="0"/>
              </a:defRPr>
            </a:lvl6pPr>
            <a:lvl7pPr marL="2811026" indent="-216233" defTabSz="918989" eaLnBrk="0" fontAlgn="base" hangingPunct="0">
              <a:spcBef>
                <a:spcPct val="30000"/>
              </a:spcBef>
              <a:spcAft>
                <a:spcPct val="0"/>
              </a:spcAft>
              <a:defRPr sz="1100">
                <a:solidFill>
                  <a:schemeClr val="tx1"/>
                </a:solidFill>
                <a:latin typeface="Arial" pitchFamily="34" charset="0"/>
              </a:defRPr>
            </a:lvl7pPr>
            <a:lvl8pPr marL="3243491" indent="-216233" defTabSz="918989" eaLnBrk="0" fontAlgn="base" hangingPunct="0">
              <a:spcBef>
                <a:spcPct val="30000"/>
              </a:spcBef>
              <a:spcAft>
                <a:spcPct val="0"/>
              </a:spcAft>
              <a:defRPr sz="1100">
                <a:solidFill>
                  <a:schemeClr val="tx1"/>
                </a:solidFill>
                <a:latin typeface="Arial" pitchFamily="34" charset="0"/>
              </a:defRPr>
            </a:lvl8pPr>
            <a:lvl9pPr marL="3675957" indent="-216233" defTabSz="918989" eaLnBrk="0" fontAlgn="base" hangingPunct="0">
              <a:spcBef>
                <a:spcPct val="30000"/>
              </a:spcBef>
              <a:spcAft>
                <a:spcPct val="0"/>
              </a:spcAft>
              <a:defRPr sz="1100">
                <a:solidFill>
                  <a:schemeClr val="tx1"/>
                </a:solidFill>
                <a:latin typeface="Arial" pitchFamily="34" charset="0"/>
              </a:defRPr>
            </a:lvl9pPr>
          </a:lstStyle>
          <a:p>
            <a:pPr eaLnBrk="1" hangingPunct="1">
              <a:spcBef>
                <a:spcPct val="0"/>
              </a:spcBef>
            </a:pPr>
            <a:fld id="{E47DC844-84CB-4BF9-9ABD-71327B02F0AE}" type="slidenum">
              <a:rPr lang="en-US" altLang="en-US" sz="1200">
                <a:solidFill>
                  <a:srgbClr val="000000"/>
                </a:solidFill>
              </a:rPr>
              <a:pPr eaLnBrk="1" hangingPunct="1">
                <a:spcBef>
                  <a:spcPct val="0"/>
                </a:spcBef>
              </a:pPr>
              <a:t>8</a:t>
            </a:fld>
            <a:endParaRPr lang="en-US" altLang="en-US" sz="120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noTextEdit="1"/>
          </p:cNvSpPr>
          <p:nvPr>
            <p:ph type="sldImg"/>
          </p:nvPr>
        </p:nvSpPr>
        <p:spPr>
          <a:ln/>
        </p:spPr>
      </p:sp>
      <p:sp>
        <p:nvSpPr>
          <p:cNvPr id="2600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From a computer vision perspective this is a major challenge because (click) objects from many different categories share affordances.</a:t>
            </a:r>
          </a:p>
        </p:txBody>
      </p:sp>
      <p:sp>
        <p:nvSpPr>
          <p:cNvPr id="2601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8989" eaLnBrk="0" hangingPunct="0">
              <a:spcBef>
                <a:spcPct val="30000"/>
              </a:spcBef>
              <a:defRPr sz="1100">
                <a:solidFill>
                  <a:schemeClr val="tx1"/>
                </a:solidFill>
                <a:latin typeface="Arial" pitchFamily="34" charset="0"/>
              </a:defRPr>
            </a:lvl1pPr>
            <a:lvl2pPr marL="702756" indent="-270291" defTabSz="918989" eaLnBrk="0" hangingPunct="0">
              <a:spcBef>
                <a:spcPct val="30000"/>
              </a:spcBef>
              <a:defRPr sz="1100">
                <a:solidFill>
                  <a:schemeClr val="tx1"/>
                </a:solidFill>
                <a:latin typeface="Arial" pitchFamily="34" charset="0"/>
              </a:defRPr>
            </a:lvl2pPr>
            <a:lvl3pPr marL="1081164" indent="-216233" defTabSz="918989" eaLnBrk="0" hangingPunct="0">
              <a:spcBef>
                <a:spcPct val="30000"/>
              </a:spcBef>
              <a:defRPr sz="1100">
                <a:solidFill>
                  <a:schemeClr val="tx1"/>
                </a:solidFill>
                <a:latin typeface="Arial" pitchFamily="34" charset="0"/>
              </a:defRPr>
            </a:lvl3pPr>
            <a:lvl4pPr marL="1513629" indent="-216233" defTabSz="918989" eaLnBrk="0" hangingPunct="0">
              <a:spcBef>
                <a:spcPct val="30000"/>
              </a:spcBef>
              <a:defRPr sz="1100">
                <a:solidFill>
                  <a:schemeClr val="tx1"/>
                </a:solidFill>
                <a:latin typeface="Arial" pitchFamily="34" charset="0"/>
              </a:defRPr>
            </a:lvl4pPr>
            <a:lvl5pPr marL="1946095" indent="-216233" defTabSz="918989" eaLnBrk="0" hangingPunct="0">
              <a:spcBef>
                <a:spcPct val="30000"/>
              </a:spcBef>
              <a:defRPr sz="1100">
                <a:solidFill>
                  <a:schemeClr val="tx1"/>
                </a:solidFill>
                <a:latin typeface="Arial" pitchFamily="34" charset="0"/>
              </a:defRPr>
            </a:lvl5pPr>
            <a:lvl6pPr marL="2378560" indent="-216233" defTabSz="918989" eaLnBrk="0" fontAlgn="base" hangingPunct="0">
              <a:spcBef>
                <a:spcPct val="30000"/>
              </a:spcBef>
              <a:spcAft>
                <a:spcPct val="0"/>
              </a:spcAft>
              <a:defRPr sz="1100">
                <a:solidFill>
                  <a:schemeClr val="tx1"/>
                </a:solidFill>
                <a:latin typeface="Arial" pitchFamily="34" charset="0"/>
              </a:defRPr>
            </a:lvl6pPr>
            <a:lvl7pPr marL="2811026" indent="-216233" defTabSz="918989" eaLnBrk="0" fontAlgn="base" hangingPunct="0">
              <a:spcBef>
                <a:spcPct val="30000"/>
              </a:spcBef>
              <a:spcAft>
                <a:spcPct val="0"/>
              </a:spcAft>
              <a:defRPr sz="1100">
                <a:solidFill>
                  <a:schemeClr val="tx1"/>
                </a:solidFill>
                <a:latin typeface="Arial" pitchFamily="34" charset="0"/>
              </a:defRPr>
            </a:lvl7pPr>
            <a:lvl8pPr marL="3243491" indent="-216233" defTabSz="918989" eaLnBrk="0" fontAlgn="base" hangingPunct="0">
              <a:spcBef>
                <a:spcPct val="30000"/>
              </a:spcBef>
              <a:spcAft>
                <a:spcPct val="0"/>
              </a:spcAft>
              <a:defRPr sz="1100">
                <a:solidFill>
                  <a:schemeClr val="tx1"/>
                </a:solidFill>
                <a:latin typeface="Arial" pitchFamily="34" charset="0"/>
              </a:defRPr>
            </a:lvl8pPr>
            <a:lvl9pPr marL="3675957" indent="-216233" defTabSz="918989" eaLnBrk="0" fontAlgn="base" hangingPunct="0">
              <a:spcBef>
                <a:spcPct val="30000"/>
              </a:spcBef>
              <a:spcAft>
                <a:spcPct val="0"/>
              </a:spcAft>
              <a:defRPr sz="1100">
                <a:solidFill>
                  <a:schemeClr val="tx1"/>
                </a:solidFill>
                <a:latin typeface="Arial" pitchFamily="34" charset="0"/>
              </a:defRPr>
            </a:lvl9pPr>
          </a:lstStyle>
          <a:p>
            <a:pPr eaLnBrk="1" hangingPunct="1">
              <a:spcBef>
                <a:spcPct val="0"/>
              </a:spcBef>
            </a:pPr>
            <a:fld id="{3ADD7D25-9F51-419E-AA16-B4744660C8B5}" type="slidenum">
              <a:rPr lang="en-US" altLang="en-US" sz="1200">
                <a:solidFill>
                  <a:srgbClr val="000000"/>
                </a:solidFill>
              </a:rPr>
              <a:pPr eaLnBrk="1" hangingPunct="1">
                <a:spcBef>
                  <a:spcPct val="0"/>
                </a:spcBef>
              </a:pPr>
              <a:t>9</a:t>
            </a:fld>
            <a:endParaRPr lang="en-US" altLang="en-US" sz="120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And we need precise 3d locations  to be useful for a robot</a:t>
            </a:r>
          </a:p>
        </p:txBody>
      </p:sp>
      <p:sp>
        <p:nvSpPr>
          <p:cNvPr id="261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8989" eaLnBrk="0" hangingPunct="0">
              <a:spcBef>
                <a:spcPct val="30000"/>
              </a:spcBef>
              <a:defRPr sz="1100">
                <a:solidFill>
                  <a:schemeClr val="tx1"/>
                </a:solidFill>
                <a:latin typeface="Arial" pitchFamily="34" charset="0"/>
              </a:defRPr>
            </a:lvl1pPr>
            <a:lvl2pPr marL="702756" indent="-270291" defTabSz="918989" eaLnBrk="0" hangingPunct="0">
              <a:spcBef>
                <a:spcPct val="30000"/>
              </a:spcBef>
              <a:defRPr sz="1100">
                <a:solidFill>
                  <a:schemeClr val="tx1"/>
                </a:solidFill>
                <a:latin typeface="Arial" pitchFamily="34" charset="0"/>
              </a:defRPr>
            </a:lvl2pPr>
            <a:lvl3pPr marL="1081164" indent="-216233" defTabSz="918989" eaLnBrk="0" hangingPunct="0">
              <a:spcBef>
                <a:spcPct val="30000"/>
              </a:spcBef>
              <a:defRPr sz="1100">
                <a:solidFill>
                  <a:schemeClr val="tx1"/>
                </a:solidFill>
                <a:latin typeface="Arial" pitchFamily="34" charset="0"/>
              </a:defRPr>
            </a:lvl3pPr>
            <a:lvl4pPr marL="1513629" indent="-216233" defTabSz="918989" eaLnBrk="0" hangingPunct="0">
              <a:spcBef>
                <a:spcPct val="30000"/>
              </a:spcBef>
              <a:defRPr sz="1100">
                <a:solidFill>
                  <a:schemeClr val="tx1"/>
                </a:solidFill>
                <a:latin typeface="Arial" pitchFamily="34" charset="0"/>
              </a:defRPr>
            </a:lvl4pPr>
            <a:lvl5pPr marL="1946095" indent="-216233" defTabSz="918989" eaLnBrk="0" hangingPunct="0">
              <a:spcBef>
                <a:spcPct val="30000"/>
              </a:spcBef>
              <a:defRPr sz="1100">
                <a:solidFill>
                  <a:schemeClr val="tx1"/>
                </a:solidFill>
                <a:latin typeface="Arial" pitchFamily="34" charset="0"/>
              </a:defRPr>
            </a:lvl5pPr>
            <a:lvl6pPr marL="2378560" indent="-216233" defTabSz="918989" eaLnBrk="0" fontAlgn="base" hangingPunct="0">
              <a:spcBef>
                <a:spcPct val="30000"/>
              </a:spcBef>
              <a:spcAft>
                <a:spcPct val="0"/>
              </a:spcAft>
              <a:defRPr sz="1100">
                <a:solidFill>
                  <a:schemeClr val="tx1"/>
                </a:solidFill>
                <a:latin typeface="Arial" pitchFamily="34" charset="0"/>
              </a:defRPr>
            </a:lvl6pPr>
            <a:lvl7pPr marL="2811026" indent="-216233" defTabSz="918989" eaLnBrk="0" fontAlgn="base" hangingPunct="0">
              <a:spcBef>
                <a:spcPct val="30000"/>
              </a:spcBef>
              <a:spcAft>
                <a:spcPct val="0"/>
              </a:spcAft>
              <a:defRPr sz="1100">
                <a:solidFill>
                  <a:schemeClr val="tx1"/>
                </a:solidFill>
                <a:latin typeface="Arial" pitchFamily="34" charset="0"/>
              </a:defRPr>
            </a:lvl7pPr>
            <a:lvl8pPr marL="3243491" indent="-216233" defTabSz="918989" eaLnBrk="0" fontAlgn="base" hangingPunct="0">
              <a:spcBef>
                <a:spcPct val="30000"/>
              </a:spcBef>
              <a:spcAft>
                <a:spcPct val="0"/>
              </a:spcAft>
              <a:defRPr sz="1100">
                <a:solidFill>
                  <a:schemeClr val="tx1"/>
                </a:solidFill>
                <a:latin typeface="Arial" pitchFamily="34" charset="0"/>
              </a:defRPr>
            </a:lvl8pPr>
            <a:lvl9pPr marL="3675957" indent="-216233" defTabSz="918989" eaLnBrk="0" fontAlgn="base" hangingPunct="0">
              <a:spcBef>
                <a:spcPct val="30000"/>
              </a:spcBef>
              <a:spcAft>
                <a:spcPct val="0"/>
              </a:spcAft>
              <a:defRPr sz="1100">
                <a:solidFill>
                  <a:schemeClr val="tx1"/>
                </a:solidFill>
                <a:latin typeface="Arial" pitchFamily="34" charset="0"/>
              </a:defRPr>
            </a:lvl9pPr>
          </a:lstStyle>
          <a:p>
            <a:pPr eaLnBrk="1" hangingPunct="1">
              <a:spcBef>
                <a:spcPct val="0"/>
              </a:spcBef>
            </a:pPr>
            <a:fld id="{17865466-209C-4E35-A6A2-00DBFE3CF672}" type="slidenum">
              <a:rPr lang="en-US" altLang="en-US" sz="1200">
                <a:solidFill>
                  <a:srgbClr val="000000"/>
                </a:solidFill>
              </a:rPr>
              <a:pPr eaLnBrk="1" hangingPunct="1">
                <a:spcBef>
                  <a:spcPct val="0"/>
                </a:spcBef>
              </a:pPr>
              <a:t>10</a:t>
            </a:fld>
            <a:endParaRPr lang="en-US" altLang="en-US" sz="1200">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Image Placeholder 1"/>
          <p:cNvSpPr>
            <a:spLocks noGrp="1" noRot="1" noChangeAspect="1" noTextEdit="1"/>
          </p:cNvSpPr>
          <p:nvPr>
            <p:ph type="sldImg"/>
          </p:nvPr>
        </p:nvSpPr>
        <p:spPr>
          <a:xfrm>
            <a:off x="1371600" y="1143000"/>
            <a:ext cx="4114800" cy="3086100"/>
          </a:xfrm>
          <a:solidFill>
            <a:srgbClr val="CFE7F5"/>
          </a:solidFill>
          <a:ln w="25400">
            <a:solidFill>
              <a:srgbClr val="808080"/>
            </a:solidFill>
          </a:ln>
        </p:spPr>
      </p:sp>
      <p:sp>
        <p:nvSpPr>
          <p:cNvPr id="262147" name="Notes Placeholder 2"/>
          <p:cNvSpPr>
            <a:spLocks noGrp="1"/>
          </p:cNvSpPr>
          <p:nvPr>
            <p:ph type="body" sz="quarter" idx="1"/>
          </p:nvPr>
        </p:nvSpPr>
        <p:spPr>
          <a:xfrm>
            <a:off x="686098" y="4401156"/>
            <a:ext cx="5485805" cy="359984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051" tIns="41026" rIns="82051" bIns="41026"/>
          <a:lstStyle/>
          <a:p>
            <a:r>
              <a:rPr lang="en-US" altLang="en-US" smtClean="0">
                <a:solidFill>
                  <a:srgbClr val="000000"/>
                </a:solidFill>
                <a:latin typeface="Calibri" pitchFamily="34" charset="0"/>
              </a:rPr>
              <a:t>We propose a framework which extracts hierarchical sparse codes from RGB-D image superpixels, which provides precise 3D function information that can be used by a robot.</a:t>
            </a:r>
          </a:p>
        </p:txBody>
      </p:sp>
      <p:sp>
        <p:nvSpPr>
          <p:cNvPr id="4" name="Slide Number Placeholder 3"/>
          <p:cNvSpPr txBox="1"/>
          <p:nvPr/>
        </p:nvSpPr>
        <p:spPr>
          <a:xfrm>
            <a:off x="3884414" y="8685893"/>
            <a:ext cx="2972098" cy="458107"/>
          </a:xfrm>
          <a:prstGeom prst="rect">
            <a:avLst/>
          </a:prstGeom>
          <a:noFill/>
          <a:ln>
            <a:noFill/>
          </a:ln>
        </p:spPr>
        <p:txBody>
          <a:bodyPr lIns="82051" tIns="41026" rIns="82051" bIns="41026" anchor="b" compatLnSpc="0"/>
          <a:lstStyle/>
          <a:p>
            <a:pPr algn="r">
              <a:defRPr/>
            </a:pPr>
            <a:fld id="{72BCF800-208B-40BF-8DCD-FFA9B4E3B356}" type="slidenum">
              <a:rPr>
                <a:solidFill>
                  <a:prstClr val="black"/>
                </a:solidFill>
                <a:latin typeface="Calibri"/>
              </a:rPr>
              <a:pPr algn="r">
                <a:defRPr/>
              </a:pPr>
              <a:t>12</a:t>
            </a:fld>
            <a:endParaRPr lang="en-US" sz="1100">
              <a:solidFill>
                <a:srgbClr val="000000"/>
              </a:solidFill>
              <a:latin typeface="Calibri" pitchFamily="18"/>
              <a:ea typeface="WenQuanYi Zen Hei" pitchFamily="2"/>
              <a:cs typeface="Lohit Hindi" pitchFamily="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CE359F4C-7DDD-4C5E-9889-A2D1D1F6CC3D}" type="datetime1">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3A5C18CE-D164-4083-A4B3-16CFCEC8E703}" type="slidenum">
              <a:rPr lang="en-US" smtClean="0"/>
              <a:t>‹#›</a:t>
            </a:fld>
            <a:endParaRPr lang="en-US"/>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D3E1D0-3B65-4C90-BC81-E6B961395A5D}" type="datetime1">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5C18CE-D164-4083-A4B3-16CFCEC8E70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5DBB128-DFF5-4888-A060-C4DB96F0BB71}" type="datetime1">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5C18CE-D164-4083-A4B3-16CFCEC8E70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620128-22AE-4CD4-89C7-18E5F3DBA83F}" type="datetime1">
              <a:rPr lang="en-US" smtClean="0"/>
              <a:t>5/23/2019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5C18CE-D164-4083-A4B3-16CFCEC8E70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6D990966-5F15-43E6-928E-47D66662849E}" type="datetime1">
              <a:rPr lang="en-US" smtClean="0"/>
              <a:t>5/23/2019</a:t>
            </a:fld>
            <a:endParaRPr lang="en-US"/>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5C18CE-D164-4083-A4B3-16CFCEC8E703}" type="slidenum">
              <a:rPr lang="en-US" smtClean="0"/>
              <a:t>‹#›</a:t>
            </a:fld>
            <a:endParaRPr lang="en-US"/>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smtClean="0"/>
              <a:t>Click to edit Master title style</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1CEBD09-9080-429C-A3E6-BE2006434B82}" type="datetime1">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5C18CE-D164-4083-A4B3-16CFCEC8E70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5B05B53-746D-47A0-8E5D-F3D74B96BDA9}" type="datetime1">
              <a:rPr lang="en-US" smtClean="0"/>
              <a:t>5/23/2019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5C18CE-D164-4083-A4B3-16CFCEC8E70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2338712-CA7C-4209-992C-BDDEC751E9B9}" type="datetime1">
              <a:rPr lang="en-US" smtClean="0"/>
              <a:t>5/23/2019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5C18CE-D164-4083-A4B3-16CFCEC8E70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094D16B5-1FC6-46D2-A59D-2AF78FCB1078}" type="datetime1">
              <a:rPr lang="en-US" smtClean="0"/>
              <a:t>5/23/2019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5C18CE-D164-4083-A4B3-16CFCEC8E70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213879-46DE-4911-A134-596335E25966}" type="datetime1">
              <a:rPr lang="en-US" smtClean="0"/>
              <a:t>5/23/2019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5C18CE-D164-4083-A4B3-16CFCEC8E703}" type="slidenum">
              <a:rPr lang="en-US" smtClean="0"/>
              <a:t>‹#›</a:t>
            </a:fld>
            <a:endParaRPr lang="en-US"/>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250677AA-76F9-44BC-A41D-936B0D23408D}" type="datetime1">
              <a:rPr lang="en-US" smtClean="0"/>
              <a:t>5/23/2019</a:t>
            </a:fld>
            <a:endParaRPr lang="en-US"/>
          </a:p>
        </p:txBody>
      </p:sp>
      <p:sp>
        <p:nvSpPr>
          <p:cNvPr id="7" name="Slide Number Placeholder 6"/>
          <p:cNvSpPr>
            <a:spLocks noGrp="1"/>
          </p:cNvSpPr>
          <p:nvPr>
            <p:ph type="sldNum" sz="quarter" idx="12"/>
          </p:nvPr>
        </p:nvSpPr>
        <p:spPr/>
        <p:txBody>
          <a:bodyPr/>
          <a:lstStyle/>
          <a:p>
            <a:fld id="{3A5C18CE-D164-4083-A4B3-16CFCEC8E703}" type="slidenum">
              <a:rPr lang="en-US" smtClean="0"/>
              <a:t>‹#›</a:t>
            </a:fld>
            <a:endParaRPr lang="en-US"/>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CE14E830-1820-4507-B145-AB11506B1B45}" type="datetime1">
              <a:rPr lang="en-US" smtClean="0"/>
              <a:t>5/23/2019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3A5C18CE-D164-4083-A4B3-16CFCEC8E703}" type="slidenum">
              <a:rPr lang="en-US" smtClean="0"/>
              <a:t>‹#›</a:t>
            </a:fld>
            <a:endParaRPr lang="en-US"/>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6.emf"/><Relationship Id="rId13" Type="http://schemas.openxmlformats.org/officeDocument/2006/relationships/customXml" Target="../ink/ink9.xml"/><Relationship Id="rId3" Type="http://schemas.openxmlformats.org/officeDocument/2006/relationships/image" Target="../media/image12.jpeg"/><Relationship Id="rId7" Type="http://schemas.openxmlformats.org/officeDocument/2006/relationships/customXml" Target="../ink/ink6.xml"/><Relationship Id="rId12" Type="http://schemas.openxmlformats.org/officeDocument/2006/relationships/image" Target="../media/image178.emf"/><Relationship Id="rId2" Type="http://schemas.openxmlformats.org/officeDocument/2006/relationships/notesSlide" Target="../notesSlides/notesSlide8.xml"/><Relationship Id="rId16" Type="http://schemas.openxmlformats.org/officeDocument/2006/relationships/image" Target="../media/image180.emf"/><Relationship Id="rId1" Type="http://schemas.openxmlformats.org/officeDocument/2006/relationships/slideLayout" Target="../slideLayouts/slideLayout2.xml"/><Relationship Id="rId6" Type="http://schemas.openxmlformats.org/officeDocument/2006/relationships/image" Target="../media/image175.emf"/><Relationship Id="rId11" Type="http://schemas.openxmlformats.org/officeDocument/2006/relationships/customXml" Target="../ink/ink8.xml"/><Relationship Id="rId5" Type="http://schemas.openxmlformats.org/officeDocument/2006/relationships/customXml" Target="../ink/ink5.xml"/><Relationship Id="rId15" Type="http://schemas.openxmlformats.org/officeDocument/2006/relationships/customXml" Target="../ink/ink10.xml"/><Relationship Id="rId10" Type="http://schemas.openxmlformats.org/officeDocument/2006/relationships/image" Target="../media/image177.emf"/><Relationship Id="rId4" Type="http://schemas.openxmlformats.org/officeDocument/2006/relationships/image" Target="../media/image13.png"/><Relationship Id="rId9" Type="http://schemas.openxmlformats.org/officeDocument/2006/relationships/customXml" Target="../ink/ink7.xml"/><Relationship Id="rId14" Type="http://schemas.openxmlformats.org/officeDocument/2006/relationships/image" Target="../media/image179.emf"/></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jpe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jpeg"/></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3" Type="http://schemas.microsoft.com/office/2007/relationships/media" Target="../media/media2.wmv"/><Relationship Id="rId7" Type="http://schemas.openxmlformats.org/officeDocument/2006/relationships/slideLayout" Target="../slideLayouts/slideLayout7.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video" Target="../media/media3.wmv"/><Relationship Id="rId5" Type="http://schemas.microsoft.com/office/2007/relationships/media" Target="../media/media3.wmv"/><Relationship Id="rId10" Type="http://schemas.openxmlformats.org/officeDocument/2006/relationships/image" Target="../media/image71.png"/><Relationship Id="rId4" Type="http://schemas.openxmlformats.org/officeDocument/2006/relationships/video" Target="../media/media2.wmv"/><Relationship Id="rId9" Type="http://schemas.openxmlformats.org/officeDocument/2006/relationships/image" Target="../media/image70.png"/></Relationships>
</file>

<file path=ppt/slides/_rels/slide1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12.xml"/><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jp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3.wdp"/><Relationship Id="rId4" Type="http://schemas.openxmlformats.org/officeDocument/2006/relationships/image" Target="../media/image3.jpe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10" Type="http://schemas.microsoft.com/office/2007/relationships/hdphoto" Target="../media/hdphoto4.wdp"/><Relationship Id="rId4" Type="http://schemas.openxmlformats.org/officeDocument/2006/relationships/image" Target="../media/image3.jpe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customXml" Target="../ink/ink2.xml"/><Relationship Id="rId18" Type="http://schemas.openxmlformats.org/officeDocument/2006/relationships/image" Target="../media/image16.emf"/><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8.emf"/><Relationship Id="rId17" Type="http://schemas.openxmlformats.org/officeDocument/2006/relationships/customXml" Target="../ink/ink4.xml"/><Relationship Id="rId2" Type="http://schemas.openxmlformats.org/officeDocument/2006/relationships/notesSlide" Target="../notesSlides/notesSlide3.xml"/><Relationship Id="rId16" Type="http://schemas.openxmlformats.org/officeDocument/2006/relationships/image" Target="../media/image10.emf"/><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customXml" Target="../ink/ink1.xml"/><Relationship Id="rId5" Type="http://schemas.openxmlformats.org/officeDocument/2006/relationships/image" Target="../media/image4.png"/><Relationship Id="rId15" Type="http://schemas.openxmlformats.org/officeDocument/2006/relationships/customXml" Target="../ink/ink3.xml"/><Relationship Id="rId10" Type="http://schemas.microsoft.com/office/2007/relationships/hdphoto" Target="../media/hdphoto4.wdp"/><Relationship Id="rId4" Type="http://schemas.openxmlformats.org/officeDocument/2006/relationships/image" Target="../media/image3.jpeg"/><Relationship Id="rId9" Type="http://schemas.openxmlformats.org/officeDocument/2006/relationships/image" Target="../media/image7.png"/><Relationship Id="rId14" Type="http://schemas.openxmlformats.org/officeDocument/2006/relationships/image" Target="../media/image9.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26202" y="4495800"/>
            <a:ext cx="6824796" cy="838200"/>
          </a:xfrm>
        </p:spPr>
        <p:txBody>
          <a:bodyPr>
            <a:normAutofit/>
          </a:bodyPr>
          <a:lstStyle/>
          <a:p>
            <a:r>
              <a:rPr lang="en-US" sz="1400" dirty="0"/>
              <a:t/>
            </a:r>
            <a:br>
              <a:rPr lang="en-US" sz="1400" dirty="0"/>
            </a:br>
            <a:r>
              <a:rPr lang="en-US" sz="1400" dirty="0"/>
              <a:t>Computer Vision Laboratory</a:t>
            </a:r>
            <a:br>
              <a:rPr lang="en-US" sz="1400" dirty="0"/>
            </a:br>
            <a:r>
              <a:rPr lang="en-US" sz="1400" dirty="0"/>
              <a:t>University of Maryland</a:t>
            </a:r>
          </a:p>
        </p:txBody>
      </p:sp>
      <p:sp>
        <p:nvSpPr>
          <p:cNvPr id="2" name="Title 1"/>
          <p:cNvSpPr>
            <a:spLocks noGrp="1"/>
          </p:cNvSpPr>
          <p:nvPr>
            <p:ph type="ctrTitle"/>
          </p:nvPr>
        </p:nvSpPr>
        <p:spPr/>
        <p:txBody>
          <a:bodyPr/>
          <a:lstStyle/>
          <a:p>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
        <p:nvSpPr>
          <p:cNvPr id="4" name="Rectangle 3"/>
          <p:cNvSpPr/>
          <p:nvPr/>
        </p:nvSpPr>
        <p:spPr>
          <a:xfrm>
            <a:off x="1676400" y="3478180"/>
            <a:ext cx="4724400" cy="400110"/>
          </a:xfrm>
          <a:prstGeom prst="rect">
            <a:avLst/>
          </a:prstGeom>
        </p:spPr>
        <p:txBody>
          <a:bodyPr wrap="square">
            <a:spAutoFit/>
          </a:bodyPr>
          <a:lstStyle/>
          <a:p>
            <a:pPr algn="ctr"/>
            <a:r>
              <a:rPr lang="en-US" sz="2000" dirty="0" smtClean="0"/>
              <a:t>Affordance</a:t>
            </a:r>
            <a:endParaRPr lang="en-US" sz="2000" dirty="0"/>
          </a:p>
        </p:txBody>
      </p:sp>
    </p:spTree>
    <p:extLst>
      <p:ext uri="{BB962C8B-B14F-4D97-AF65-F5344CB8AC3E}">
        <p14:creationId xmlns:p14="http://schemas.microsoft.com/office/powerpoint/2010/main" val="4148252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defTabSz="914210" eaLnBrk="1" fontAlgn="auto" hangingPunct="1">
              <a:spcAft>
                <a:spcPts val="0"/>
              </a:spcAft>
              <a:defRPr/>
            </a:pPr>
            <a:r>
              <a:rPr lang="en-US" sz="3600" b="1" dirty="0">
                <a:solidFill>
                  <a:srgbClr val="C00000"/>
                </a:solidFill>
              </a:rPr>
              <a:t>Geometry is Major key to predicting part affordance</a:t>
            </a:r>
            <a:endParaRPr lang="en-US" b="1" dirty="0">
              <a:solidFill>
                <a:srgbClr val="C00000"/>
              </a:solidFill>
            </a:endParaRPr>
          </a:p>
        </p:txBody>
      </p:sp>
      <p:pic>
        <p:nvPicPr>
          <p:cNvPr id="181251" name="Picture 2" descr="http://previewcf.turbosquid.com/Preview/2011/09/07__19_43_39/Coffee%20Mug%20001%20Render.jpg290146b9-1906-4b2b-8e9c-aecb876e8c82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825625"/>
            <a:ext cx="4572000"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8" name="Picture 2" descr="http://previewcf.turbosquid.com/Preview/2011/09/07__19_43_39/Coffee%20Mug%20001%20Wire.jpg17bf084b-8990-4be3-a7f5-94cd71ad3e59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825625"/>
            <a:ext cx="4572000" cy="432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Freeform 38"/>
          <p:cNvSpPr/>
          <p:nvPr/>
        </p:nvSpPr>
        <p:spPr>
          <a:xfrm>
            <a:off x="3192051" y="2127903"/>
            <a:ext cx="2473810" cy="1034042"/>
          </a:xfrm>
          <a:custGeom>
            <a:avLst/>
            <a:gdLst>
              <a:gd name="connsiteX0" fmla="*/ 1215764 w 2431528"/>
              <a:gd name="connsiteY0" fmla="*/ 0 h 1034042"/>
              <a:gd name="connsiteX1" fmla="*/ 2431528 w 2431528"/>
              <a:gd name="connsiteY1" fmla="*/ 517021 h 1034042"/>
              <a:gd name="connsiteX2" fmla="*/ 1215764 w 2431528"/>
              <a:gd name="connsiteY2" fmla="*/ 1034042 h 1034042"/>
              <a:gd name="connsiteX3" fmla="*/ 0 w 2431528"/>
              <a:gd name="connsiteY3" fmla="*/ 517021 h 1034042"/>
              <a:gd name="connsiteX4" fmla="*/ 1215764 w 2431528"/>
              <a:gd name="connsiteY4" fmla="*/ 0 h 103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528" h="1034042">
                <a:moveTo>
                  <a:pt x="1215764" y="0"/>
                </a:moveTo>
                <a:cubicBezTo>
                  <a:pt x="1887212" y="0"/>
                  <a:pt x="2431528" y="231478"/>
                  <a:pt x="2431528" y="517021"/>
                </a:cubicBezTo>
                <a:cubicBezTo>
                  <a:pt x="2431528" y="802564"/>
                  <a:pt x="1887212" y="1034042"/>
                  <a:pt x="1215764" y="1034042"/>
                </a:cubicBezTo>
                <a:cubicBezTo>
                  <a:pt x="544316" y="1034042"/>
                  <a:pt x="0" y="802564"/>
                  <a:pt x="0" y="517021"/>
                </a:cubicBezTo>
                <a:cubicBezTo>
                  <a:pt x="0" y="231478"/>
                  <a:pt x="544316" y="0"/>
                  <a:pt x="1215764" y="0"/>
                </a:cubicBezTo>
                <a:close/>
              </a:path>
            </a:pathLst>
          </a:custGeom>
          <a:blipFill dpi="0" rotWithShape="1">
            <a:blip r:embed="rId4">
              <a:extLst>
                <a:ext uri="{28A0092B-C50C-407E-A947-70E740481C1C}">
                  <a14:useLocalDpi xmlns:a14="http://schemas.microsoft.com/office/drawing/2010/main" val="0"/>
                </a:ext>
              </a:extLst>
            </a:blip>
            <a:srcRect/>
            <a:stretch>
              <a:fillRect l="-36965" t="-28529" r="-47673" b="-286775"/>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fontAlgn="auto">
              <a:spcBef>
                <a:spcPts val="0"/>
              </a:spcBef>
              <a:spcAft>
                <a:spcPts val="0"/>
              </a:spcAft>
              <a:defRPr/>
            </a:pPr>
            <a:endParaRPr lang="en-US">
              <a:solidFill>
                <a:prstClr val="white"/>
              </a:solidFill>
            </a:endParaRPr>
          </a:p>
        </p:txBody>
      </p:sp>
      <p:grpSp>
        <p:nvGrpSpPr>
          <p:cNvPr id="181256" name="Group 55"/>
          <p:cNvGrpSpPr>
            <a:grpSpLocks/>
          </p:cNvGrpSpPr>
          <p:nvPr/>
        </p:nvGrpSpPr>
        <p:grpSpPr bwMode="auto">
          <a:xfrm>
            <a:off x="5851525" y="2422525"/>
            <a:ext cx="803275" cy="1311275"/>
            <a:chOff x="5851222" y="2422500"/>
            <a:chExt cx="804240" cy="1311480"/>
          </a:xfrm>
        </p:grpSpPr>
        <mc:AlternateContent xmlns:mc="http://schemas.openxmlformats.org/markup-compatibility/2006" xmlns:p14="http://schemas.microsoft.com/office/powerpoint/2010/main">
          <mc:Choice Requires="p14">
            <p:contentPart p14:bwMode="auto" r:id="rId5">
              <p14:nvContentPartPr>
                <p14:cNvPr id="57" name="Ink 56"/>
                <p14:cNvContentPartPr/>
                <p14:nvPr/>
              </p14:nvContentPartPr>
              <p14:xfrm>
                <a:off x="6099622" y="2475060"/>
                <a:ext cx="555840" cy="1258920"/>
              </p14:xfrm>
            </p:contentPart>
          </mc:Choice>
          <mc:Fallback xmlns="">
            <p:pic>
              <p:nvPicPr>
                <p:cNvPr id="57" name="Ink 56"/>
                <p:cNvPicPr/>
                <p:nvPr/>
              </p:nvPicPr>
              <p:blipFill>
                <a:blip r:embed="rId6"/>
                <a:stretch>
                  <a:fillRect/>
                </a:stretch>
              </p:blipFill>
              <p:spPr>
                <a:xfrm>
                  <a:off x="6078354" y="2457415"/>
                  <a:ext cx="601980" cy="129781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8" name="Ink 57"/>
                <p14:cNvContentPartPr/>
                <p14:nvPr/>
              </p14:nvContentPartPr>
              <p14:xfrm>
                <a:off x="5851222" y="2422500"/>
                <a:ext cx="781200" cy="779400"/>
              </p14:xfrm>
            </p:contentPart>
          </mc:Choice>
          <mc:Fallback xmlns="">
            <p:pic>
              <p:nvPicPr>
                <p:cNvPr id="58" name="Ink 57"/>
                <p:cNvPicPr/>
                <p:nvPr/>
              </p:nvPicPr>
              <p:blipFill>
                <a:blip r:embed="rId8"/>
                <a:stretch>
                  <a:fillRect/>
                </a:stretch>
              </p:blipFill>
              <p:spPr>
                <a:xfrm>
                  <a:off x="5830313" y="2398380"/>
                  <a:ext cx="826623" cy="822960"/>
                </a:xfrm>
                <a:prstGeom prst="rect">
                  <a:avLst/>
                </a:prstGeom>
              </p:spPr>
            </p:pic>
          </mc:Fallback>
        </mc:AlternateContent>
      </p:grpSp>
      <p:grpSp>
        <p:nvGrpSpPr>
          <p:cNvPr id="181257" name="Group 61"/>
          <p:cNvGrpSpPr>
            <a:grpSpLocks/>
          </p:cNvGrpSpPr>
          <p:nvPr/>
        </p:nvGrpSpPr>
        <p:grpSpPr bwMode="auto">
          <a:xfrm>
            <a:off x="2457450" y="1882775"/>
            <a:ext cx="2001838" cy="1044575"/>
            <a:chOff x="2730022" y="1953780"/>
            <a:chExt cx="2001600" cy="1045080"/>
          </a:xfrm>
        </p:grpSpPr>
        <mc:AlternateContent xmlns:mc="http://schemas.openxmlformats.org/markup-compatibility/2006" xmlns:p14="http://schemas.microsoft.com/office/powerpoint/2010/main">
          <mc:Choice Requires="p14">
            <p:contentPart p14:bwMode="auto" r:id="rId9">
              <p14:nvContentPartPr>
                <p14:cNvPr id="63" name="Ink 62"/>
                <p14:cNvContentPartPr/>
                <p14:nvPr/>
              </p14:nvContentPartPr>
              <p14:xfrm>
                <a:off x="2730022" y="1953780"/>
                <a:ext cx="1430280" cy="332640"/>
              </p14:xfrm>
            </p:contentPart>
          </mc:Choice>
          <mc:Fallback xmlns="">
            <p:pic>
              <p:nvPicPr>
                <p:cNvPr id="63" name="Ink 62"/>
                <p:cNvPicPr/>
                <p:nvPr/>
              </p:nvPicPr>
              <p:blipFill>
                <a:blip r:embed="rId10"/>
                <a:stretch>
                  <a:fillRect/>
                </a:stretch>
              </p:blipFill>
              <p:spPr>
                <a:xfrm>
                  <a:off x="2707342" y="1941540"/>
                  <a:ext cx="147132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4" name="Ink 63"/>
                <p14:cNvContentPartPr/>
                <p14:nvPr/>
              </p14:nvContentPartPr>
              <p14:xfrm>
                <a:off x="4250662" y="2064300"/>
                <a:ext cx="480960" cy="934560"/>
              </p14:xfrm>
            </p:contentPart>
          </mc:Choice>
          <mc:Fallback xmlns="">
            <p:pic>
              <p:nvPicPr>
                <p:cNvPr id="64" name="Ink 63"/>
                <p:cNvPicPr/>
                <p:nvPr/>
              </p:nvPicPr>
              <p:blipFill>
                <a:blip r:embed="rId12"/>
                <a:stretch>
                  <a:fillRect/>
                </a:stretch>
              </p:blipFill>
              <p:spPr>
                <a:xfrm>
                  <a:off x="4226182" y="2039811"/>
                  <a:ext cx="530280" cy="984619"/>
                </a:xfrm>
                <a:prstGeom prst="rect">
                  <a:avLst/>
                </a:prstGeom>
              </p:spPr>
            </p:pic>
          </mc:Fallback>
        </mc:AlternateContent>
      </p:grpSp>
      <p:sp>
        <p:nvSpPr>
          <p:cNvPr id="72" name="Freeform 71"/>
          <p:cNvSpPr/>
          <p:nvPr/>
        </p:nvSpPr>
        <p:spPr>
          <a:xfrm>
            <a:off x="3195638" y="2624138"/>
            <a:ext cx="2552700" cy="2844800"/>
          </a:xfrm>
          <a:custGeom>
            <a:avLst/>
            <a:gdLst>
              <a:gd name="connsiteX0" fmla="*/ 0 w 2568613"/>
              <a:gd name="connsiteY0" fmla="*/ 0 h 2845546"/>
              <a:gd name="connsiteX1" fmla="*/ 85101 w 2568613"/>
              <a:gd name="connsiteY1" fmla="*/ 0 h 2845546"/>
              <a:gd name="connsiteX2" fmla="*/ 81549 w 2568613"/>
              <a:gd name="connsiteY2" fmla="*/ 29911 h 2845546"/>
              <a:gd name="connsiteX3" fmla="*/ 1297313 w 2568613"/>
              <a:gd name="connsiteY3" fmla="*/ 546932 h 2845546"/>
              <a:gd name="connsiteX4" fmla="*/ 2513077 w 2568613"/>
              <a:gd name="connsiteY4" fmla="*/ 29911 h 2845546"/>
              <a:gd name="connsiteX5" fmla="*/ 2509526 w 2568613"/>
              <a:gd name="connsiteY5" fmla="*/ 0 h 2845546"/>
              <a:gd name="connsiteX6" fmla="*/ 2568613 w 2568613"/>
              <a:gd name="connsiteY6" fmla="*/ 0 h 2845546"/>
              <a:gd name="connsiteX7" fmla="*/ 2551407 w 2568613"/>
              <a:gd name="connsiteY7" fmla="*/ 54744 h 2845546"/>
              <a:gd name="connsiteX8" fmla="*/ 2424658 w 2568613"/>
              <a:gd name="connsiteY8" fmla="*/ 1213588 h 2845546"/>
              <a:gd name="connsiteX9" fmla="*/ 2216428 w 2568613"/>
              <a:gd name="connsiteY9" fmla="*/ 2182309 h 2845546"/>
              <a:gd name="connsiteX10" fmla="*/ 1881450 w 2568613"/>
              <a:gd name="connsiteY10" fmla="*/ 2689303 h 2845546"/>
              <a:gd name="connsiteX11" fmla="*/ 1157173 w 2568613"/>
              <a:gd name="connsiteY11" fmla="*/ 2843212 h 2845546"/>
              <a:gd name="connsiteX12" fmla="*/ 659232 w 2568613"/>
              <a:gd name="connsiteY12" fmla="*/ 2598768 h 2845546"/>
              <a:gd name="connsiteX13" fmla="*/ 278987 w 2568613"/>
              <a:gd name="connsiteY13" fmla="*/ 1675315 h 2845546"/>
              <a:gd name="connsiteX14" fmla="*/ 43597 w 2568613"/>
              <a:gd name="connsiteY14" fmla="*/ 281081 h 2845546"/>
              <a:gd name="connsiteX15" fmla="*/ 2255 w 2568613"/>
              <a:gd name="connsiteY15" fmla="*/ 23871 h 284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8613" h="2845546">
                <a:moveTo>
                  <a:pt x="0" y="0"/>
                </a:moveTo>
                <a:lnTo>
                  <a:pt x="85101" y="0"/>
                </a:lnTo>
                <a:lnTo>
                  <a:pt x="81549" y="29911"/>
                </a:lnTo>
                <a:cubicBezTo>
                  <a:pt x="81549" y="315454"/>
                  <a:pt x="625865" y="546932"/>
                  <a:pt x="1297313" y="546932"/>
                </a:cubicBezTo>
                <a:cubicBezTo>
                  <a:pt x="1968761" y="546932"/>
                  <a:pt x="2513077" y="315454"/>
                  <a:pt x="2513077" y="29911"/>
                </a:cubicBezTo>
                <a:lnTo>
                  <a:pt x="2509526" y="0"/>
                </a:lnTo>
                <a:lnTo>
                  <a:pt x="2568613" y="0"/>
                </a:lnTo>
                <a:lnTo>
                  <a:pt x="2551407" y="54744"/>
                </a:lnTo>
                <a:cubicBezTo>
                  <a:pt x="2515947" y="456869"/>
                  <a:pt x="2480488" y="858994"/>
                  <a:pt x="2424658" y="1213588"/>
                </a:cubicBezTo>
                <a:cubicBezTo>
                  <a:pt x="2368828" y="1568182"/>
                  <a:pt x="2306963" y="1936357"/>
                  <a:pt x="2216428" y="2182309"/>
                </a:cubicBezTo>
                <a:cubicBezTo>
                  <a:pt x="2125893" y="2428261"/>
                  <a:pt x="2057992" y="2579153"/>
                  <a:pt x="1881450" y="2689303"/>
                </a:cubicBezTo>
                <a:cubicBezTo>
                  <a:pt x="1704908" y="2799453"/>
                  <a:pt x="1360876" y="2858301"/>
                  <a:pt x="1157173" y="2843212"/>
                </a:cubicBezTo>
                <a:cubicBezTo>
                  <a:pt x="953470" y="2828123"/>
                  <a:pt x="805596" y="2793418"/>
                  <a:pt x="659232" y="2598768"/>
                </a:cubicBezTo>
                <a:cubicBezTo>
                  <a:pt x="512868" y="2404118"/>
                  <a:pt x="381593" y="2061596"/>
                  <a:pt x="278987" y="1675315"/>
                </a:cubicBezTo>
                <a:cubicBezTo>
                  <a:pt x="176381" y="1289034"/>
                  <a:pt x="90373" y="563247"/>
                  <a:pt x="43597" y="281081"/>
                </a:cubicBezTo>
                <a:cubicBezTo>
                  <a:pt x="2668" y="34186"/>
                  <a:pt x="9104" y="98056"/>
                  <a:pt x="2255" y="23871"/>
                </a:cubicBezTo>
                <a:close/>
              </a:path>
            </a:pathLst>
          </a:custGeom>
          <a:solidFill>
            <a:srgbClr val="37794D">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fontAlgn="auto">
              <a:spcBef>
                <a:spcPts val="0"/>
              </a:spcBef>
              <a:spcAft>
                <a:spcPts val="0"/>
              </a:spcAft>
              <a:defRPr/>
            </a:pPr>
            <a:endParaRPr lang="en-US">
              <a:solidFill>
                <a:prstClr val="white"/>
              </a:solidFill>
            </a:endParaRPr>
          </a:p>
        </p:txBody>
      </p:sp>
      <p:sp>
        <p:nvSpPr>
          <p:cNvPr id="14343" name="Freeform 14342"/>
          <p:cNvSpPr/>
          <p:nvPr/>
        </p:nvSpPr>
        <p:spPr>
          <a:xfrm>
            <a:off x="5226050" y="3338513"/>
            <a:ext cx="1046163" cy="1654175"/>
          </a:xfrm>
          <a:custGeom>
            <a:avLst/>
            <a:gdLst>
              <a:gd name="connsiteX0" fmla="*/ 380762 w 1047334"/>
              <a:gd name="connsiteY0" fmla="*/ 11737 h 1654025"/>
              <a:gd name="connsiteX1" fmla="*/ 688411 w 1047334"/>
              <a:gd name="connsiteY1" fmla="*/ 216836 h 1654025"/>
              <a:gd name="connsiteX2" fmla="*/ 927693 w 1047334"/>
              <a:gd name="connsiteY2" fmla="*/ 507393 h 1654025"/>
              <a:gd name="connsiteX3" fmla="*/ 1047334 w 1047334"/>
              <a:gd name="connsiteY3" fmla="*/ 917592 h 1654025"/>
              <a:gd name="connsiteX4" fmla="*/ 927693 w 1047334"/>
              <a:gd name="connsiteY4" fmla="*/ 1327790 h 1654025"/>
              <a:gd name="connsiteX5" fmla="*/ 508949 w 1047334"/>
              <a:gd name="connsiteY5" fmla="*/ 1584164 h 1654025"/>
              <a:gd name="connsiteX6" fmla="*/ 73114 w 1047334"/>
              <a:gd name="connsiteY6" fmla="*/ 1652530 h 1654025"/>
              <a:gd name="connsiteX7" fmla="*/ 13293 w 1047334"/>
              <a:gd name="connsiteY7" fmla="*/ 1626893 h 1654025"/>
              <a:gd name="connsiteX8" fmla="*/ 4747 w 1047334"/>
              <a:gd name="connsiteY8" fmla="*/ 1575618 h 1654025"/>
              <a:gd name="connsiteX9" fmla="*/ 73114 w 1047334"/>
              <a:gd name="connsiteY9" fmla="*/ 1430339 h 1654025"/>
              <a:gd name="connsiteX10" fmla="*/ 132934 w 1047334"/>
              <a:gd name="connsiteY10" fmla="*/ 1379065 h 1654025"/>
              <a:gd name="connsiteX11" fmla="*/ 175663 w 1047334"/>
              <a:gd name="connsiteY11" fmla="*/ 1361973 h 1654025"/>
              <a:gd name="connsiteX12" fmla="*/ 449128 w 1047334"/>
              <a:gd name="connsiteY12" fmla="*/ 1336336 h 1654025"/>
              <a:gd name="connsiteX13" fmla="*/ 637136 w 1047334"/>
              <a:gd name="connsiteY13" fmla="*/ 1242332 h 1654025"/>
              <a:gd name="connsiteX14" fmla="*/ 739685 w 1047334"/>
              <a:gd name="connsiteY14" fmla="*/ 1062870 h 1654025"/>
              <a:gd name="connsiteX15" fmla="*/ 722594 w 1047334"/>
              <a:gd name="connsiteY15" fmla="*/ 789405 h 1654025"/>
              <a:gd name="connsiteX16" fmla="*/ 551678 w 1047334"/>
              <a:gd name="connsiteY16" fmla="*/ 507393 h 1654025"/>
              <a:gd name="connsiteX17" fmla="*/ 338033 w 1047334"/>
              <a:gd name="connsiteY17" fmla="*/ 319386 h 1654025"/>
              <a:gd name="connsiteX18" fmla="*/ 192755 w 1047334"/>
              <a:gd name="connsiteY18" fmla="*/ 319386 h 1654025"/>
              <a:gd name="connsiteX19" fmla="*/ 226938 w 1047334"/>
              <a:gd name="connsiteY19" fmla="*/ 114287 h 1654025"/>
              <a:gd name="connsiteX20" fmla="*/ 312396 w 1047334"/>
              <a:gd name="connsiteY20" fmla="*/ 37375 h 1654025"/>
              <a:gd name="connsiteX21" fmla="*/ 380762 w 1047334"/>
              <a:gd name="connsiteY21" fmla="*/ 11737 h 16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7334" h="1654025">
                <a:moveTo>
                  <a:pt x="380762" y="11737"/>
                </a:moveTo>
                <a:cubicBezTo>
                  <a:pt x="443431" y="41647"/>
                  <a:pt x="597256" y="134227"/>
                  <a:pt x="688411" y="216836"/>
                </a:cubicBezTo>
                <a:cubicBezTo>
                  <a:pt x="779566" y="299445"/>
                  <a:pt x="867873" y="390600"/>
                  <a:pt x="927693" y="507393"/>
                </a:cubicBezTo>
                <a:cubicBezTo>
                  <a:pt x="987513" y="624186"/>
                  <a:pt x="1047334" y="780859"/>
                  <a:pt x="1047334" y="917592"/>
                </a:cubicBezTo>
                <a:cubicBezTo>
                  <a:pt x="1047334" y="1054325"/>
                  <a:pt x="1017424" y="1216695"/>
                  <a:pt x="927693" y="1327790"/>
                </a:cubicBezTo>
                <a:cubicBezTo>
                  <a:pt x="837962" y="1438885"/>
                  <a:pt x="651379" y="1530041"/>
                  <a:pt x="508949" y="1584164"/>
                </a:cubicBezTo>
                <a:cubicBezTo>
                  <a:pt x="366519" y="1638287"/>
                  <a:pt x="155723" y="1645409"/>
                  <a:pt x="73114" y="1652530"/>
                </a:cubicBezTo>
                <a:cubicBezTo>
                  <a:pt x="-9495" y="1659652"/>
                  <a:pt x="24688" y="1639712"/>
                  <a:pt x="13293" y="1626893"/>
                </a:cubicBezTo>
                <a:cubicBezTo>
                  <a:pt x="1898" y="1614074"/>
                  <a:pt x="-5223" y="1608377"/>
                  <a:pt x="4747" y="1575618"/>
                </a:cubicBezTo>
                <a:cubicBezTo>
                  <a:pt x="14717" y="1542859"/>
                  <a:pt x="51749" y="1463098"/>
                  <a:pt x="73114" y="1430339"/>
                </a:cubicBezTo>
                <a:cubicBezTo>
                  <a:pt x="94479" y="1397580"/>
                  <a:pt x="115843" y="1390459"/>
                  <a:pt x="132934" y="1379065"/>
                </a:cubicBezTo>
                <a:cubicBezTo>
                  <a:pt x="150025" y="1367671"/>
                  <a:pt x="122964" y="1369094"/>
                  <a:pt x="175663" y="1361973"/>
                </a:cubicBezTo>
                <a:cubicBezTo>
                  <a:pt x="228362" y="1354852"/>
                  <a:pt x="372216" y="1356276"/>
                  <a:pt x="449128" y="1336336"/>
                </a:cubicBezTo>
                <a:cubicBezTo>
                  <a:pt x="526040" y="1316396"/>
                  <a:pt x="588710" y="1287910"/>
                  <a:pt x="637136" y="1242332"/>
                </a:cubicBezTo>
                <a:cubicBezTo>
                  <a:pt x="685562" y="1196754"/>
                  <a:pt x="725442" y="1138358"/>
                  <a:pt x="739685" y="1062870"/>
                </a:cubicBezTo>
                <a:cubicBezTo>
                  <a:pt x="753928" y="987382"/>
                  <a:pt x="753929" y="881985"/>
                  <a:pt x="722594" y="789405"/>
                </a:cubicBezTo>
                <a:cubicBezTo>
                  <a:pt x="691260" y="696826"/>
                  <a:pt x="615772" y="585730"/>
                  <a:pt x="551678" y="507393"/>
                </a:cubicBezTo>
                <a:cubicBezTo>
                  <a:pt x="487585" y="429057"/>
                  <a:pt x="397854" y="350721"/>
                  <a:pt x="338033" y="319386"/>
                </a:cubicBezTo>
                <a:cubicBezTo>
                  <a:pt x="278212" y="288051"/>
                  <a:pt x="211271" y="353569"/>
                  <a:pt x="192755" y="319386"/>
                </a:cubicBezTo>
                <a:cubicBezTo>
                  <a:pt x="174239" y="285203"/>
                  <a:pt x="206998" y="161289"/>
                  <a:pt x="226938" y="114287"/>
                </a:cubicBezTo>
                <a:cubicBezTo>
                  <a:pt x="246878" y="67285"/>
                  <a:pt x="283910" y="58740"/>
                  <a:pt x="312396" y="37375"/>
                </a:cubicBezTo>
                <a:cubicBezTo>
                  <a:pt x="340882" y="16011"/>
                  <a:pt x="318093" y="-18173"/>
                  <a:pt x="380762" y="11737"/>
                </a:cubicBezTo>
                <a:close/>
              </a:path>
            </a:pathLst>
          </a:custGeom>
          <a:solidFill>
            <a:srgbClr val="98FFC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fontAlgn="auto">
              <a:spcBef>
                <a:spcPts val="0"/>
              </a:spcBef>
              <a:spcAft>
                <a:spcPts val="0"/>
              </a:spcAft>
              <a:defRPr/>
            </a:pPr>
            <a:endParaRPr lang="en-US">
              <a:solidFill>
                <a:prstClr val="white"/>
              </a:solidFill>
            </a:endParaRPr>
          </a:p>
        </p:txBody>
      </p:sp>
      <p:grpSp>
        <p:nvGrpSpPr>
          <p:cNvPr id="181260" name="Group 58"/>
          <p:cNvGrpSpPr>
            <a:grpSpLocks/>
          </p:cNvGrpSpPr>
          <p:nvPr/>
        </p:nvGrpSpPr>
        <p:grpSpPr bwMode="auto">
          <a:xfrm>
            <a:off x="2584450" y="3733800"/>
            <a:ext cx="1666875" cy="1101725"/>
            <a:chOff x="2868404" y="4921410"/>
            <a:chExt cx="1665720" cy="1100880"/>
          </a:xfrm>
        </p:grpSpPr>
        <mc:AlternateContent xmlns:mc="http://schemas.openxmlformats.org/markup-compatibility/2006" xmlns:p14="http://schemas.microsoft.com/office/powerpoint/2010/main">
          <mc:Choice Requires="p14">
            <p:contentPart p14:bwMode="auto" r:id="rId13">
              <p14:nvContentPartPr>
                <p14:cNvPr id="60" name="Ink 59"/>
                <p14:cNvContentPartPr/>
                <p14:nvPr/>
              </p14:nvContentPartPr>
              <p14:xfrm>
                <a:off x="2868404" y="5223450"/>
                <a:ext cx="967680" cy="380520"/>
              </p14:xfrm>
            </p:contentPart>
          </mc:Choice>
          <mc:Fallback xmlns="">
            <p:pic>
              <p:nvPicPr>
                <p:cNvPr id="60" name="Ink 59"/>
                <p:cNvPicPr/>
                <p:nvPr/>
              </p:nvPicPr>
              <p:blipFill>
                <a:blip r:embed="rId14"/>
                <a:stretch>
                  <a:fillRect/>
                </a:stretch>
              </p:blipFill>
              <p:spPr>
                <a:xfrm>
                  <a:off x="2847180" y="5202230"/>
                  <a:ext cx="1010128" cy="42439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1" name="Ink 60"/>
                <p14:cNvContentPartPr/>
                <p14:nvPr/>
              </p14:nvContentPartPr>
              <p14:xfrm>
                <a:off x="2910524" y="4921410"/>
                <a:ext cx="1623600" cy="1100880"/>
              </p14:xfrm>
            </p:contentPart>
          </mc:Choice>
          <mc:Fallback xmlns="">
            <p:pic>
              <p:nvPicPr>
                <p:cNvPr id="61" name="Ink 60"/>
                <p:cNvPicPr/>
                <p:nvPr/>
              </p:nvPicPr>
              <p:blipFill>
                <a:blip r:embed="rId16"/>
                <a:stretch>
                  <a:fillRect/>
                </a:stretch>
              </p:blipFill>
              <p:spPr>
                <a:xfrm>
                  <a:off x="2891816" y="4900903"/>
                  <a:ext cx="1665692" cy="1140094"/>
                </a:xfrm>
                <a:prstGeom prst="rect">
                  <a:avLst/>
                </a:prstGeom>
              </p:spPr>
            </p:pic>
          </mc:Fallback>
        </mc:AlternateContent>
      </p:grpSp>
      <p:sp>
        <p:nvSpPr>
          <p:cNvPr id="73" name="Freeform 72"/>
          <p:cNvSpPr/>
          <p:nvPr/>
        </p:nvSpPr>
        <p:spPr>
          <a:xfrm>
            <a:off x="3222625" y="2101850"/>
            <a:ext cx="2473325" cy="1033463"/>
          </a:xfrm>
          <a:custGeom>
            <a:avLst/>
            <a:gdLst>
              <a:gd name="connsiteX0" fmla="*/ 1215764 w 2431528"/>
              <a:gd name="connsiteY0" fmla="*/ 0 h 1034042"/>
              <a:gd name="connsiteX1" fmla="*/ 2431528 w 2431528"/>
              <a:gd name="connsiteY1" fmla="*/ 517021 h 1034042"/>
              <a:gd name="connsiteX2" fmla="*/ 1215764 w 2431528"/>
              <a:gd name="connsiteY2" fmla="*/ 1034042 h 1034042"/>
              <a:gd name="connsiteX3" fmla="*/ 0 w 2431528"/>
              <a:gd name="connsiteY3" fmla="*/ 517021 h 1034042"/>
              <a:gd name="connsiteX4" fmla="*/ 1215764 w 2431528"/>
              <a:gd name="connsiteY4" fmla="*/ 0 h 103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528" h="1034042">
                <a:moveTo>
                  <a:pt x="1215764" y="0"/>
                </a:moveTo>
                <a:cubicBezTo>
                  <a:pt x="1887212" y="0"/>
                  <a:pt x="2431528" y="231478"/>
                  <a:pt x="2431528" y="517021"/>
                </a:cubicBezTo>
                <a:cubicBezTo>
                  <a:pt x="2431528" y="802564"/>
                  <a:pt x="1887212" y="1034042"/>
                  <a:pt x="1215764" y="1034042"/>
                </a:cubicBezTo>
                <a:cubicBezTo>
                  <a:pt x="544316" y="1034042"/>
                  <a:pt x="0" y="802564"/>
                  <a:pt x="0" y="517021"/>
                </a:cubicBezTo>
                <a:cubicBezTo>
                  <a:pt x="0" y="231478"/>
                  <a:pt x="544316" y="0"/>
                  <a:pt x="1215764" y="0"/>
                </a:cubicBezTo>
                <a:close/>
              </a:path>
            </a:pathLst>
          </a:custGeom>
          <a:solidFill>
            <a:srgbClr val="00B0F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fontAlgn="auto">
              <a:spcBef>
                <a:spcPts val="0"/>
              </a:spcBef>
              <a:spcAft>
                <a:spcPts val="0"/>
              </a:spcAft>
              <a:defRPr/>
            </a:pPr>
            <a:endParaRPr lang="en-US">
              <a:solidFill>
                <a:prstClr val="white"/>
              </a:solidFill>
            </a:endParaRPr>
          </a:p>
        </p:txBody>
      </p:sp>
    </p:spTree>
    <p:extLst>
      <p:ext uri="{BB962C8B-B14F-4D97-AF65-F5344CB8AC3E}">
        <p14:creationId xmlns:p14="http://schemas.microsoft.com/office/powerpoint/2010/main" val="33694480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wipe(down)">
                                      <p:cBhvr>
                                        <p:cTn id="7" dur="1500"/>
                                        <p:tgtEl>
                                          <p:spTgt spid="14338"/>
                                        </p:tgtEl>
                                      </p:cBhvr>
                                    </p:animEffect>
                                  </p:childTnLst>
                                </p:cTn>
                              </p:par>
                              <p:par>
                                <p:cTn id="8" presetID="22" presetClass="entr" presetSubtype="4" fill="hold" nodeType="withEffect">
                                  <p:stCondLst>
                                    <p:cond delay="75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nodeType="withEffect">
                                  <p:stCondLst>
                                    <p:cond delay="500"/>
                                  </p:stCondLst>
                                  <p:childTnLst>
                                    <p:set>
                                      <p:cBhvr>
                                        <p:cTn id="12" dur="1" fill="hold">
                                          <p:stCondLst>
                                            <p:cond delay="0"/>
                                          </p:stCondLst>
                                        </p:cTn>
                                        <p:tgtEl>
                                          <p:spTgt spid="72"/>
                                        </p:tgtEl>
                                        <p:attrNameLst>
                                          <p:attrName>style.visibility</p:attrName>
                                        </p:attrNameLst>
                                      </p:cBhvr>
                                      <p:to>
                                        <p:strVal val="visible"/>
                                      </p:to>
                                    </p:set>
                                    <p:animEffect transition="in" filter="wipe(down)">
                                      <p:cBhvr>
                                        <p:cTn id="13" dur="1250"/>
                                        <p:tgtEl>
                                          <p:spTgt spid="72"/>
                                        </p:tgtEl>
                                      </p:cBhvr>
                                    </p:animEffect>
                                  </p:childTnLst>
                                </p:cTn>
                              </p:par>
                              <p:par>
                                <p:cTn id="14" presetID="22" presetClass="entr" presetSubtype="4" fill="hold" nodeType="withEffect">
                                  <p:stCondLst>
                                    <p:cond delay="700"/>
                                  </p:stCondLst>
                                  <p:childTnLst>
                                    <p:set>
                                      <p:cBhvr>
                                        <p:cTn id="15" dur="1" fill="hold">
                                          <p:stCondLst>
                                            <p:cond delay="0"/>
                                          </p:stCondLst>
                                        </p:cTn>
                                        <p:tgtEl>
                                          <p:spTgt spid="14343"/>
                                        </p:tgtEl>
                                        <p:attrNameLst>
                                          <p:attrName>style.visibility</p:attrName>
                                        </p:attrNameLst>
                                      </p:cBhvr>
                                      <p:to>
                                        <p:strVal val="visible"/>
                                      </p:to>
                                    </p:set>
                                    <p:animEffect transition="in" filter="wipe(down)">
                                      <p:cBhvr>
                                        <p:cTn id="16" dur="500"/>
                                        <p:tgtEl>
                                          <p:spTgt spid="14343"/>
                                        </p:tgtEl>
                                      </p:cBhvr>
                                    </p:animEffect>
                                  </p:childTnLst>
                                </p:cTn>
                              </p:par>
                              <p:par>
                                <p:cTn id="17" presetID="22" presetClass="entr" presetSubtype="4" fill="hold" nodeType="withEffect">
                                  <p:stCondLst>
                                    <p:cond delay="1200"/>
                                  </p:stCondLst>
                                  <p:childTnLst>
                                    <p:set>
                                      <p:cBhvr>
                                        <p:cTn id="18" dur="1" fill="hold">
                                          <p:stCondLst>
                                            <p:cond delay="0"/>
                                          </p:stCondLst>
                                        </p:cTn>
                                        <p:tgtEl>
                                          <p:spTgt spid="73"/>
                                        </p:tgtEl>
                                        <p:attrNameLst>
                                          <p:attrName>style.visibility</p:attrName>
                                        </p:attrNameLst>
                                      </p:cBhvr>
                                      <p:to>
                                        <p:strVal val="visible"/>
                                      </p:to>
                                    </p:set>
                                    <p:animEffect transition="in" filter="wipe(down)">
                                      <p:cBhvr>
                                        <p:cTn id="1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defTabSz="914210" eaLnBrk="1" fontAlgn="auto" hangingPunct="1">
              <a:spcAft>
                <a:spcPts val="0"/>
              </a:spcAft>
              <a:defRPr/>
            </a:pPr>
            <a:r>
              <a:rPr lang="en-US" b="1" dirty="0" smtClean="0">
                <a:solidFill>
                  <a:srgbClr val="C00000"/>
                </a:solidFill>
              </a:rPr>
              <a:t>RGB-D Part Affordance Dataset</a:t>
            </a:r>
            <a:endParaRPr lang="en-US" b="1" dirty="0">
              <a:solidFill>
                <a:srgbClr val="C00000"/>
              </a:solidFill>
            </a:endParaRPr>
          </a:p>
        </p:txBody>
      </p:sp>
      <p:sp>
        <p:nvSpPr>
          <p:cNvPr id="182275" name="Content Placeholder 2"/>
          <p:cNvSpPr>
            <a:spLocks noGrp="1"/>
          </p:cNvSpPr>
          <p:nvPr>
            <p:ph idx="1"/>
          </p:nvPr>
        </p:nvSpPr>
        <p:spPr/>
        <p:txBody>
          <a:bodyPr/>
          <a:lstStyle/>
          <a:p>
            <a:pPr eaLnBrk="1" hangingPunct="1"/>
            <a:r>
              <a:rPr lang="en-US" altLang="en-US" smtClean="0">
                <a:solidFill>
                  <a:schemeClr val="tx1"/>
                </a:solidFill>
                <a:latin typeface="Helvetica" pitchFamily="34" charset="0"/>
                <a:cs typeface="Helvetica" pitchFamily="34" charset="0"/>
              </a:rPr>
              <a:t>105 kitchen, workshop, and garden tools from 17 object categories.</a:t>
            </a:r>
          </a:p>
          <a:p>
            <a:pPr eaLnBrk="1" hangingPunct="1"/>
            <a:r>
              <a:rPr lang="en-US" altLang="en-US" smtClean="0">
                <a:solidFill>
                  <a:schemeClr val="tx1"/>
                </a:solidFill>
                <a:latin typeface="Helvetica" pitchFamily="34" charset="0"/>
                <a:cs typeface="Helvetica" pitchFamily="34" charset="0"/>
              </a:rPr>
              <a:t>More than 10,000 RGB-D frames with hand labeled ground truth.</a:t>
            </a:r>
          </a:p>
          <a:p>
            <a:pPr eaLnBrk="1" hangingPunct="1"/>
            <a:endParaRPr lang="en-US" altLang="en-US" smtClean="0"/>
          </a:p>
        </p:txBody>
      </p:sp>
      <p:grpSp>
        <p:nvGrpSpPr>
          <p:cNvPr id="182276" name="Group 34"/>
          <p:cNvGrpSpPr>
            <a:grpSpLocks noChangeAspect="1"/>
          </p:cNvGrpSpPr>
          <p:nvPr/>
        </p:nvGrpSpPr>
        <p:grpSpPr bwMode="auto">
          <a:xfrm>
            <a:off x="839788" y="3767138"/>
            <a:ext cx="7675562" cy="1822450"/>
            <a:chOff x="12760409" y="15656315"/>
            <a:chExt cx="17425841" cy="4137804"/>
          </a:xfrm>
        </p:grpSpPr>
        <p:grpSp>
          <p:nvGrpSpPr>
            <p:cNvPr id="182277" name="Group 3"/>
            <p:cNvGrpSpPr>
              <a:grpSpLocks/>
            </p:cNvGrpSpPr>
            <p:nvPr/>
          </p:nvGrpSpPr>
          <p:grpSpPr bwMode="auto">
            <a:xfrm>
              <a:off x="12808515" y="15656315"/>
              <a:ext cx="17373600" cy="2286000"/>
              <a:chOff x="12719825" y="16700769"/>
              <a:chExt cx="17373600" cy="2286000"/>
            </a:xfrm>
          </p:grpSpPr>
          <p:pic>
            <p:nvPicPr>
              <p:cNvPr id="18230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19825" y="16700769"/>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30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34425" y="16700769"/>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30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749025" y="16700769"/>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304"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263625" y="16700769"/>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305"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778225" y="16700769"/>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306"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292825" y="16700769"/>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307" name="Picture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7807425" y="16700769"/>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2278" name="Group 11"/>
            <p:cNvGrpSpPr>
              <a:grpSpLocks/>
            </p:cNvGrpSpPr>
            <p:nvPr/>
          </p:nvGrpSpPr>
          <p:grpSpPr bwMode="auto">
            <a:xfrm>
              <a:off x="12760409" y="18992177"/>
              <a:ext cx="17373600" cy="801942"/>
              <a:chOff x="12719825" y="16022606"/>
              <a:chExt cx="17373600" cy="801942"/>
            </a:xfrm>
          </p:grpSpPr>
          <p:sp>
            <p:nvSpPr>
              <p:cNvPr id="13" name="Rectangle 12"/>
              <p:cNvSpPr/>
              <p:nvPr/>
            </p:nvSpPr>
            <p:spPr>
              <a:xfrm>
                <a:off x="27810207" y="16024379"/>
                <a:ext cx="2285002" cy="800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fontAlgn="auto">
                  <a:spcBef>
                    <a:spcPts val="0"/>
                  </a:spcBef>
                  <a:spcAft>
                    <a:spcPts val="0"/>
                  </a:spcAft>
                  <a:defRPr/>
                </a:pPr>
                <a:r>
                  <a:rPr lang="en-US" sz="1400" b="1" dirty="0">
                    <a:solidFill>
                      <a:prstClr val="black"/>
                    </a:solidFill>
                    <a:latin typeface="Helvetica" panose="020B0604020202020204" pitchFamily="34" charset="0"/>
                    <a:cs typeface="Helvetica" panose="020B0604020202020204" pitchFamily="34" charset="0"/>
                  </a:rPr>
                  <a:t>support</a:t>
                </a:r>
              </a:p>
            </p:txBody>
          </p:sp>
          <p:sp>
            <p:nvSpPr>
              <p:cNvPr id="14" name="Rectangle 13"/>
              <p:cNvSpPr/>
              <p:nvPr/>
            </p:nvSpPr>
            <p:spPr>
              <a:xfrm>
                <a:off x="12719825" y="16024379"/>
                <a:ext cx="2285002" cy="800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fontAlgn="auto">
                  <a:spcBef>
                    <a:spcPts val="0"/>
                  </a:spcBef>
                  <a:spcAft>
                    <a:spcPts val="0"/>
                  </a:spcAft>
                  <a:defRPr/>
                </a:pPr>
                <a:r>
                  <a:rPr lang="en-US" sz="1400" b="1" dirty="0">
                    <a:solidFill>
                      <a:prstClr val="black"/>
                    </a:solidFill>
                    <a:latin typeface="Helvetica" panose="020B0604020202020204" pitchFamily="34" charset="0"/>
                    <a:cs typeface="Helvetica" panose="020B0604020202020204" pitchFamily="34" charset="0"/>
                  </a:rPr>
                  <a:t>grasp</a:t>
                </a:r>
              </a:p>
            </p:txBody>
          </p:sp>
          <p:sp>
            <p:nvSpPr>
              <p:cNvPr id="15" name="Rectangle 14"/>
              <p:cNvSpPr/>
              <p:nvPr/>
            </p:nvSpPr>
            <p:spPr>
              <a:xfrm>
                <a:off x="14813808" y="16157740"/>
                <a:ext cx="3186028" cy="666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fontAlgn="auto">
                  <a:spcBef>
                    <a:spcPts val="0"/>
                  </a:spcBef>
                  <a:spcAft>
                    <a:spcPts val="0"/>
                  </a:spcAft>
                  <a:defRPr/>
                </a:pPr>
                <a:r>
                  <a:rPr lang="en-US" sz="1400" b="1" dirty="0">
                    <a:solidFill>
                      <a:prstClr val="black"/>
                    </a:solidFill>
                    <a:latin typeface="Helvetica" panose="020B0604020202020204" pitchFamily="34" charset="0"/>
                    <a:cs typeface="Helvetica" panose="020B0604020202020204" pitchFamily="34" charset="0"/>
                  </a:rPr>
                  <a:t>grasp-wrap</a:t>
                </a:r>
              </a:p>
            </p:txBody>
          </p:sp>
          <p:sp>
            <p:nvSpPr>
              <p:cNvPr id="16" name="Rectangle 15"/>
              <p:cNvSpPr/>
              <p:nvPr/>
            </p:nvSpPr>
            <p:spPr>
              <a:xfrm>
                <a:off x="17751154" y="16024379"/>
                <a:ext cx="2285002" cy="800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fontAlgn="auto">
                  <a:spcBef>
                    <a:spcPts val="0"/>
                  </a:spcBef>
                  <a:spcAft>
                    <a:spcPts val="0"/>
                  </a:spcAft>
                  <a:defRPr/>
                </a:pPr>
                <a:r>
                  <a:rPr lang="en-US" sz="1400" b="1" dirty="0">
                    <a:solidFill>
                      <a:prstClr val="black"/>
                    </a:solidFill>
                    <a:latin typeface="Helvetica" panose="020B0604020202020204" pitchFamily="34" charset="0"/>
                    <a:cs typeface="Helvetica" panose="020B0604020202020204" pitchFamily="34" charset="0"/>
                  </a:rPr>
                  <a:t>cut</a:t>
                </a:r>
              </a:p>
            </p:txBody>
          </p:sp>
          <p:sp>
            <p:nvSpPr>
              <p:cNvPr id="17" name="Rectangle 16"/>
              <p:cNvSpPr/>
              <p:nvPr/>
            </p:nvSpPr>
            <p:spPr>
              <a:xfrm>
                <a:off x="20263214" y="16024379"/>
                <a:ext cx="2288607" cy="800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fontAlgn="auto">
                  <a:spcBef>
                    <a:spcPts val="0"/>
                  </a:spcBef>
                  <a:spcAft>
                    <a:spcPts val="0"/>
                  </a:spcAft>
                  <a:defRPr/>
                </a:pPr>
                <a:r>
                  <a:rPr lang="en-US" sz="1400" b="1" dirty="0">
                    <a:solidFill>
                      <a:prstClr val="black"/>
                    </a:solidFill>
                    <a:latin typeface="Helvetica" panose="020B0604020202020204" pitchFamily="34" charset="0"/>
                    <a:cs typeface="Helvetica" panose="020B0604020202020204" pitchFamily="34" charset="0"/>
                  </a:rPr>
                  <a:t>scoop</a:t>
                </a:r>
              </a:p>
            </p:txBody>
          </p:sp>
          <p:sp>
            <p:nvSpPr>
              <p:cNvPr id="18" name="Rectangle 17"/>
              <p:cNvSpPr/>
              <p:nvPr/>
            </p:nvSpPr>
            <p:spPr>
              <a:xfrm>
                <a:off x="22778878" y="16024379"/>
                <a:ext cx="2285002" cy="800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fontAlgn="auto">
                  <a:spcBef>
                    <a:spcPts val="0"/>
                  </a:spcBef>
                  <a:spcAft>
                    <a:spcPts val="0"/>
                  </a:spcAft>
                  <a:defRPr/>
                </a:pPr>
                <a:r>
                  <a:rPr lang="en-US" sz="1400" b="1" dirty="0">
                    <a:solidFill>
                      <a:prstClr val="black"/>
                    </a:solidFill>
                    <a:latin typeface="Helvetica" panose="020B0604020202020204" pitchFamily="34" charset="0"/>
                    <a:cs typeface="Helvetica" panose="020B0604020202020204" pitchFamily="34" charset="0"/>
                  </a:rPr>
                  <a:t>contain</a:t>
                </a:r>
              </a:p>
            </p:txBody>
          </p:sp>
          <p:sp>
            <p:nvSpPr>
              <p:cNvPr id="19" name="Rectangle 18"/>
              <p:cNvSpPr/>
              <p:nvPr/>
            </p:nvSpPr>
            <p:spPr>
              <a:xfrm>
                <a:off x="25294543" y="16024379"/>
                <a:ext cx="2285002" cy="800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fontAlgn="auto">
                  <a:spcBef>
                    <a:spcPts val="0"/>
                  </a:spcBef>
                  <a:spcAft>
                    <a:spcPts val="0"/>
                  </a:spcAft>
                  <a:defRPr/>
                </a:pPr>
                <a:r>
                  <a:rPr lang="en-US" sz="1400" b="1" dirty="0">
                    <a:solidFill>
                      <a:prstClr val="black"/>
                    </a:solidFill>
                    <a:latin typeface="Helvetica" panose="020B0604020202020204" pitchFamily="34" charset="0"/>
                    <a:cs typeface="Helvetica" panose="020B0604020202020204" pitchFamily="34" charset="0"/>
                  </a:rPr>
                  <a:t>pound</a:t>
                </a:r>
              </a:p>
            </p:txBody>
          </p:sp>
        </p:grpSp>
        <p:grpSp>
          <p:nvGrpSpPr>
            <p:cNvPr id="182279" name="Group 19"/>
            <p:cNvGrpSpPr>
              <a:grpSpLocks/>
            </p:cNvGrpSpPr>
            <p:nvPr/>
          </p:nvGrpSpPr>
          <p:grpSpPr bwMode="auto">
            <a:xfrm>
              <a:off x="12812650" y="18008474"/>
              <a:ext cx="17373600" cy="1097280"/>
              <a:chOff x="12719825" y="13837700"/>
              <a:chExt cx="17373600" cy="1097280"/>
            </a:xfrm>
          </p:grpSpPr>
          <p:pic>
            <p:nvPicPr>
              <p:cNvPr id="182280" name="Picture 2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2719825" y="13837700"/>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81" name="Picture 2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3908545" y="13837700"/>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82" name="Picture 2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234425" y="13837700"/>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83" name="Picture 2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6423145" y="13837700"/>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84" name="Picture 24"/>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7749025" y="13837700"/>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85" name="Picture 25"/>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8937745" y="13837700"/>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86" name="Picture 2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0263625" y="13837700"/>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87" name="Picture 27"/>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1452345" y="13837700"/>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88" name="Picture 28"/>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2778225" y="13837700"/>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89" name="Picture 29"/>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3966945" y="13837700"/>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90" name="Picture 30"/>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25292825" y="13837700"/>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91" name="Picture 31"/>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26481545" y="13837700"/>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92" name="Picture 32"/>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27807425" y="13837700"/>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2293" name="Picture 33"/>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28996145" y="13837700"/>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 name="TextBox 2"/>
          <p:cNvSpPr txBox="1"/>
          <p:nvPr/>
        </p:nvSpPr>
        <p:spPr>
          <a:xfrm>
            <a:off x="349726" y="6133274"/>
            <a:ext cx="8489474" cy="523220"/>
          </a:xfrm>
          <a:prstGeom prst="rect">
            <a:avLst/>
          </a:prstGeom>
          <a:noFill/>
        </p:spPr>
        <p:txBody>
          <a:bodyPr wrap="square" rtlCol="0">
            <a:spAutoFit/>
          </a:bodyPr>
          <a:lstStyle/>
          <a:p>
            <a:pPr marL="342900" indent="-342900">
              <a:buAutoNum type="alphaUcPeriod"/>
            </a:pPr>
            <a:r>
              <a:rPr lang="en-US" sz="1400" dirty="0" smtClean="0"/>
              <a:t>Myers</a:t>
            </a:r>
            <a:r>
              <a:rPr lang="en-US" sz="1400" dirty="0"/>
              <a:t>, </a:t>
            </a:r>
            <a:r>
              <a:rPr lang="en-US" sz="1400" dirty="0" smtClean="0"/>
              <a:t>CL</a:t>
            </a:r>
            <a:r>
              <a:rPr lang="en-US" sz="1400" dirty="0"/>
              <a:t>. </a:t>
            </a:r>
            <a:r>
              <a:rPr lang="en-US" sz="1400" dirty="0" err="1"/>
              <a:t>Teo</a:t>
            </a:r>
            <a:r>
              <a:rPr lang="en-US" sz="1400" dirty="0"/>
              <a:t>, </a:t>
            </a:r>
            <a:r>
              <a:rPr lang="en-US" sz="1400" dirty="0" smtClean="0"/>
              <a:t>C </a:t>
            </a:r>
            <a:r>
              <a:rPr lang="en-US" sz="1400" dirty="0" err="1" smtClean="0"/>
              <a:t>Fermüller</a:t>
            </a:r>
            <a:r>
              <a:rPr lang="en-US" sz="1400" dirty="0"/>
              <a:t>, and </a:t>
            </a:r>
            <a:r>
              <a:rPr lang="en-US" sz="1400" dirty="0" err="1" smtClean="0"/>
              <a:t>YiAloimonos</a:t>
            </a:r>
            <a:r>
              <a:rPr lang="en-US" sz="1400" dirty="0" smtClean="0"/>
              <a:t> </a:t>
            </a:r>
            <a:r>
              <a:rPr lang="en-US" sz="1400" dirty="0"/>
              <a:t>Affordance Detection of Tool Parts from </a:t>
            </a:r>
            <a:endParaRPr lang="en-US" sz="1400" dirty="0" smtClean="0"/>
          </a:p>
          <a:p>
            <a:r>
              <a:rPr lang="en-US" sz="1400" dirty="0" smtClean="0"/>
              <a:t>Geometric Features, ICRA 2015.</a:t>
            </a:r>
            <a:endParaRPr lang="en-US" sz="1400" dirty="0"/>
          </a:p>
        </p:txBody>
      </p:sp>
    </p:spTree>
    <p:extLst>
      <p:ext uri="{BB962C8B-B14F-4D97-AF65-F5344CB8AC3E}">
        <p14:creationId xmlns:p14="http://schemas.microsoft.com/office/powerpoint/2010/main" val="33248811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628650" y="304800"/>
            <a:ext cx="7886700" cy="1066800"/>
          </a:xfrm>
        </p:spPr>
        <p:txBody>
          <a:bodyPr wrap="square" lIns="82927" tIns="41464" rIns="82927" bIns="41464" anchor="b" anchorCtr="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l" defTabSz="914210" eaLnBrk="1" fontAlgn="auto" hangingPunct="1">
              <a:lnSpc>
                <a:spcPct val="90000"/>
              </a:lnSpc>
              <a:spcAft>
                <a:spcPts val="0"/>
              </a:spcAft>
              <a:buFont typeface="StarSymbol"/>
              <a:buNone/>
              <a:defRPr/>
            </a:pPr>
            <a:r>
              <a:rPr lang="en-US" sz="3300" b="1" dirty="0">
                <a:solidFill>
                  <a:srgbClr val="C00000"/>
                </a:solidFill>
                <a:latin typeface="Corbel" pitchFamily="18"/>
              </a:rPr>
              <a:t>Affordance of Object Parts from Geometric Features</a:t>
            </a:r>
          </a:p>
        </p:txBody>
      </p:sp>
      <p:sp>
        <p:nvSpPr>
          <p:cNvPr id="3" name="Text Placeholder 2"/>
          <p:cNvSpPr txBox="1">
            <a:spLocks noGrp="1"/>
          </p:cNvSpPr>
          <p:nvPr>
            <p:ph type="body" idx="4294967295"/>
          </p:nvPr>
        </p:nvSpPr>
        <p:spPr>
          <a:xfrm>
            <a:off x="628650" y="1758950"/>
            <a:ext cx="7885113" cy="404813"/>
          </a:xfrm>
        </p:spPr>
        <p:txBody>
          <a:bodyPr lIns="82927" tIns="41464" rIns="82927" bIns="41464" rtlCol="0">
            <a:noAutofit/>
          </a:bodyPr>
          <a:lstStyle>
            <a:defPPr marL="432000" marR="0" lvl="0" indent="-324000">
              <a:spcBef>
                <a:spcPts val="0"/>
              </a:spcBef>
              <a:spcAft>
                <a:spcPts val="1556"/>
              </a:spcAft>
              <a:buSzPct val="45000"/>
              <a:buFont typeface="StarSymbol"/>
              <a:buNone/>
              <a:defRPr lang="en-US" sz="3530" b="0" i="0" u="none" strike="noStrike" kern="1200">
                <a:ln>
                  <a:noFill/>
                </a:ln>
                <a:latin typeface="Arial" pitchFamily="18"/>
                <a:ea typeface="WenQuanYi Zen Hei" pitchFamily="2"/>
                <a:cs typeface="Lohit Hindi" pitchFamily="2"/>
              </a:defRPr>
            </a:defPPr>
            <a:lvl1pPr marL="432000" marR="0" lvl="0" indent="-324000">
              <a:spcBef>
                <a:spcPts val="0"/>
              </a:spcBef>
              <a:spcAft>
                <a:spcPts val="1556"/>
              </a:spcAft>
              <a:buSzPct val="45000"/>
              <a:buFont typeface="StarSymbol"/>
              <a:buChar char="●"/>
              <a:defRPr lang="en-US" sz="3530" b="0" i="0" u="none" strike="noStrike" kern="1200">
                <a:ln>
                  <a:noFill/>
                </a:ln>
                <a:latin typeface="Arial" pitchFamily="18"/>
                <a:ea typeface="WenQuanYi Zen Hei" pitchFamily="2"/>
                <a:cs typeface="Lohit Hindi" pitchFamily="2"/>
              </a:defRPr>
            </a:lvl1pPr>
            <a:lvl2pPr marL="864000" marR="0" lvl="1" indent="-324000">
              <a:spcBef>
                <a:spcPts val="0"/>
              </a:spcBef>
              <a:spcAft>
                <a:spcPts val="1247"/>
              </a:spcAft>
              <a:buSzPct val="75000"/>
              <a:buFont typeface="StarSymbol"/>
              <a:buChar char="–"/>
              <a:defRPr lang="en-US" sz="3090" b="0" i="0" u="none" strike="noStrike" kern="1200">
                <a:ln>
                  <a:noFill/>
                </a:ln>
                <a:latin typeface="Arial" pitchFamily="18"/>
                <a:ea typeface="WenQuanYi Zen Hei" pitchFamily="2"/>
                <a:cs typeface="Lohit Hindi" pitchFamily="2"/>
              </a:defRPr>
            </a:lvl2pPr>
            <a:lvl3pPr marL="1295999" marR="0" lvl="2" indent="-288000">
              <a:spcBef>
                <a:spcPts val="0"/>
              </a:spcBef>
              <a:spcAft>
                <a:spcPts val="935"/>
              </a:spcAft>
              <a:buSzPct val="45000"/>
              <a:buFont typeface="StarSymbol"/>
              <a:buChar char="●"/>
              <a:defRPr lang="en-US" sz="2640" b="0" i="0" u="none" strike="noStrike" kern="1200">
                <a:ln>
                  <a:noFill/>
                </a:ln>
                <a:latin typeface="Arial" pitchFamily="18"/>
                <a:ea typeface="WenQuanYi Zen Hei" pitchFamily="2"/>
                <a:cs typeface="Lohit Hindi" pitchFamily="2"/>
              </a:defRPr>
            </a:lvl3pPr>
            <a:lvl4pPr marL="1728000" marR="0" lvl="3" indent="-216000">
              <a:spcBef>
                <a:spcPts val="0"/>
              </a:spcBef>
              <a:spcAft>
                <a:spcPts val="624"/>
              </a:spcAft>
              <a:buSzPct val="75000"/>
              <a:buFont typeface="StarSymbol"/>
              <a:buChar char="–"/>
              <a:defRPr lang="en-US" sz="2210" b="0" i="0" u="none" strike="noStrike" kern="1200">
                <a:ln>
                  <a:noFill/>
                </a:ln>
                <a:latin typeface="Arial" pitchFamily="18"/>
                <a:ea typeface="WenQuanYi Zen Hei" pitchFamily="2"/>
                <a:cs typeface="Lohit Hindi" pitchFamily="2"/>
              </a:defRPr>
            </a:lvl4pPr>
            <a:lvl5pPr marL="2160000" marR="0" lvl="4" indent="-216000">
              <a:spcBef>
                <a:spcPts val="0"/>
              </a:spcBef>
              <a:spcAft>
                <a:spcPts val="312"/>
              </a:spcAft>
              <a:buSzPct val="45000"/>
              <a:buFont typeface="StarSymbol"/>
              <a:buChar char="●"/>
              <a:defRPr lang="en-US" sz="2210" b="0" i="0" u="none" strike="noStrike" kern="1200">
                <a:ln>
                  <a:noFill/>
                </a:ln>
                <a:latin typeface="Arial" pitchFamily="18"/>
                <a:ea typeface="WenQuanYi Zen Hei" pitchFamily="2"/>
                <a:cs typeface="Lohit Hindi" pitchFamily="2"/>
              </a:defRPr>
            </a:lvl5pPr>
            <a:lvl6pPr marL="2592000" marR="0" lvl="5" indent="-216000">
              <a:spcBef>
                <a:spcPts val="0"/>
              </a:spcBef>
              <a:spcAft>
                <a:spcPts val="312"/>
              </a:spcAft>
              <a:buSzPct val="45000"/>
              <a:buFont typeface="StarSymbol"/>
              <a:buChar char="●"/>
              <a:defRPr lang="en-US" sz="2210" b="0" i="0" u="none" strike="noStrike" kern="1200">
                <a:ln>
                  <a:noFill/>
                </a:ln>
                <a:latin typeface="Arial" pitchFamily="18"/>
                <a:ea typeface="WenQuanYi Zen Hei" pitchFamily="2"/>
                <a:cs typeface="Lohit Hindi" pitchFamily="2"/>
              </a:defRPr>
            </a:lvl6pPr>
            <a:lvl7pPr marL="3024000" marR="0" lvl="6" indent="-216000">
              <a:spcBef>
                <a:spcPts val="0"/>
              </a:spcBef>
              <a:spcAft>
                <a:spcPts val="312"/>
              </a:spcAft>
              <a:buSzPct val="45000"/>
              <a:buFont typeface="StarSymbol"/>
              <a:buChar char="●"/>
              <a:defRPr lang="en-US" sz="2210" b="0" i="0" u="none" strike="noStrike" kern="1200">
                <a:ln>
                  <a:noFill/>
                </a:ln>
                <a:latin typeface="Arial" pitchFamily="18"/>
                <a:ea typeface="WenQuanYi Zen Hei" pitchFamily="2"/>
                <a:cs typeface="Lohit Hindi" pitchFamily="2"/>
              </a:defRPr>
            </a:lvl7pPr>
            <a:lvl8pPr marL="3456000" marR="0" lvl="7" indent="-216000">
              <a:spcBef>
                <a:spcPts val="0"/>
              </a:spcBef>
              <a:spcAft>
                <a:spcPts val="312"/>
              </a:spcAft>
              <a:buSzPct val="45000"/>
              <a:buFont typeface="StarSymbol"/>
              <a:buChar char="●"/>
              <a:defRPr lang="en-US" sz="2210" b="0" i="0" u="none" strike="noStrike" kern="1200">
                <a:ln>
                  <a:noFill/>
                </a:ln>
                <a:latin typeface="Arial" pitchFamily="18"/>
                <a:ea typeface="WenQuanYi Zen Hei" pitchFamily="2"/>
                <a:cs typeface="Lohit Hindi" pitchFamily="2"/>
              </a:defRPr>
            </a:lvl8pPr>
            <a:lvl9pPr marL="3887999" marR="0" lvl="8" indent="-216000">
              <a:spcBef>
                <a:spcPts val="0"/>
              </a:spcBef>
              <a:spcAft>
                <a:spcPts val="312"/>
              </a:spcAft>
              <a:buSzPct val="45000"/>
              <a:buFont typeface="StarSymbol"/>
              <a:buChar char="●"/>
              <a:defRPr lang="en-US" sz="2210" b="0" i="0" u="none" strike="noStrike" kern="1200">
                <a:ln>
                  <a:noFill/>
                </a:ln>
                <a:latin typeface="Arial" pitchFamily="18"/>
                <a:ea typeface="WenQuanYi Zen Hei" pitchFamily="2"/>
                <a:cs typeface="Lohit Hindi" pitchFamily="2"/>
              </a:defRPr>
            </a:lvl9pPr>
          </a:lstStyle>
          <a:p>
            <a:pPr marL="107977" indent="0" defTabSz="914210" eaLnBrk="1" fontAlgn="auto" hangingPunct="1">
              <a:buFont typeface="StarSymbol"/>
              <a:buNone/>
              <a:defRPr/>
            </a:pPr>
            <a:r>
              <a:rPr sz="1600" dirty="0"/>
              <a:t>Using hierarchical matching pursuit (M-HMP)</a:t>
            </a:r>
          </a:p>
          <a:p>
            <a:pPr defTabSz="914210" eaLnBrk="1" fontAlgn="auto" hangingPunct="1">
              <a:defRPr/>
            </a:pPr>
            <a:r>
              <a:rPr sz="1600" dirty="0"/>
              <a:t>by Bo et al[3]</a:t>
            </a:r>
            <a:endParaRPr sz="1600" b="1" dirty="0">
              <a:solidFill>
                <a:srgbClr val="FFFFFF"/>
              </a:solidFill>
              <a:latin typeface="Corbel"/>
            </a:endParaRPr>
          </a:p>
        </p:txBody>
      </p:sp>
      <p:grpSp>
        <p:nvGrpSpPr>
          <p:cNvPr id="183300" name="Group 4"/>
          <p:cNvGrpSpPr>
            <a:grpSpLocks/>
          </p:cNvGrpSpPr>
          <p:nvPr/>
        </p:nvGrpSpPr>
        <p:grpSpPr bwMode="auto">
          <a:xfrm>
            <a:off x="0" y="6310313"/>
            <a:ext cx="9144000" cy="547687"/>
            <a:chOff x="0" y="6955200"/>
            <a:chExt cx="10080000" cy="604800"/>
          </a:xfrm>
        </p:grpSpPr>
        <p:sp>
          <p:nvSpPr>
            <p:cNvPr id="5" name="Rectangle 5"/>
            <p:cNvSpPr/>
            <p:nvPr/>
          </p:nvSpPr>
          <p:spPr>
            <a:xfrm>
              <a:off x="0" y="6955200"/>
              <a:ext cx="10080000" cy="604800"/>
            </a:xfrm>
            <a:prstGeom prst="rect">
              <a:avLst/>
            </a:prstGeom>
            <a:solidFill>
              <a:srgbClr val="FFFFFF"/>
            </a:solidFill>
            <a:ln>
              <a:noFill/>
              <a:prstDash val="solid"/>
            </a:ln>
          </p:spPr>
          <p:txBody>
            <a:bodyPr anchor="ctr" anchorCtr="1" compatLnSpc="0"/>
            <a:lstStyle/>
            <a:p>
              <a:pPr fontAlgn="auto" hangingPunct="0">
                <a:spcBef>
                  <a:spcPts val="0"/>
                </a:spcBef>
                <a:spcAft>
                  <a:spcPts val="0"/>
                </a:spcAft>
                <a:defRPr/>
              </a:pPr>
              <a:endParaRPr lang="en-US">
                <a:solidFill>
                  <a:prstClr val="black"/>
                </a:solidFill>
                <a:latin typeface="Liberation Sans" pitchFamily="18"/>
                <a:ea typeface="WenQuanYi Zen Hei" pitchFamily="2"/>
                <a:cs typeface="Lohit Hindi" pitchFamily="2"/>
              </a:endParaRPr>
            </a:p>
          </p:txBody>
        </p:sp>
        <p:pic>
          <p:nvPicPr>
            <p:cNvPr id="183309"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13920" y="7047000"/>
              <a:ext cx="1582919" cy="42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10" name="Picture 2" descr="http://www.mse.umd.edu/sites/default/files/images/logos/UMD-logo.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840" y="7004879"/>
              <a:ext cx="2728800" cy="505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Rectangle 9"/>
          <p:cNvSpPr/>
          <p:nvPr/>
        </p:nvSpPr>
        <p:spPr>
          <a:xfrm>
            <a:off x="733425" y="2208213"/>
            <a:ext cx="7675563" cy="3870325"/>
          </a:xfrm>
          <a:prstGeom prst="rect">
            <a:avLst/>
          </a:prstGeom>
          <a:solidFill>
            <a:srgbClr val="FFFFFF"/>
          </a:solidFill>
          <a:ln>
            <a:noFill/>
            <a:prstDash val="solid"/>
          </a:ln>
        </p:spPr>
        <p:txBody>
          <a:bodyPr lIns="82927" tIns="41464" rIns="82927" bIns="41464" anchor="ctr" anchorCtr="1" compatLnSpc="0"/>
          <a:lstStyle/>
          <a:p>
            <a:pPr fontAlgn="auto" hangingPunct="0">
              <a:spcBef>
                <a:spcPts val="0"/>
              </a:spcBef>
              <a:spcAft>
                <a:spcPts val="0"/>
              </a:spcAft>
              <a:defRPr/>
            </a:pPr>
            <a:endParaRPr lang="en-US">
              <a:solidFill>
                <a:prstClr val="black"/>
              </a:solidFill>
              <a:latin typeface="Liberation Sans" pitchFamily="18"/>
              <a:ea typeface="WenQuanYi Zen Hei" pitchFamily="2"/>
              <a:cs typeface="Lohit Hindi" pitchFamily="2"/>
            </a:endParaRPr>
          </a:p>
        </p:txBody>
      </p:sp>
      <p:pic>
        <p:nvPicPr>
          <p:cNvPr id="183302"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1388" y="2306638"/>
            <a:ext cx="7259637"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3" name="Content Placeholder 4" descr="10fold_tenderizer_02_00000136.pdf.pd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22713" y="4646613"/>
            <a:ext cx="1298575"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4" name="Content Placeholder 7" descr="10fold_spoon_09_00000016.pdf.pd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04038" y="4646613"/>
            <a:ext cx="1296987"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5" name="Content Placeholder 5" descr="10fold_turner_05_00000046.pdf.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413375" y="4646613"/>
            <a:ext cx="1296988"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6" name="Content Placeholder 5" descr="10fold_scissors_04_00000169.pdf.pd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432050" y="4646613"/>
            <a:ext cx="1298575"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307" name="Content Placeholder 9" descr="10fold_all5_mug_20_00000196_before.pdf"/>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1388" y="4646613"/>
            <a:ext cx="1298575"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5883750"/>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210" eaLnBrk="1" fontAlgn="auto" hangingPunct="1">
              <a:spcAft>
                <a:spcPts val="0"/>
              </a:spcAft>
              <a:defRPr/>
            </a:pPr>
            <a:r>
              <a:rPr lang="en-US" b="1" dirty="0" smtClean="0">
                <a:solidFill>
                  <a:srgbClr val="C00000"/>
                </a:solidFill>
              </a:rPr>
              <a:t>SUCCESSFUL Results</a:t>
            </a:r>
            <a:endParaRPr lang="en-US" b="1" dirty="0">
              <a:solidFill>
                <a:srgbClr val="C00000"/>
              </a:solidFill>
            </a:endParaRPr>
          </a:p>
        </p:txBody>
      </p:sp>
      <p:grpSp>
        <p:nvGrpSpPr>
          <p:cNvPr id="184323" name="Group 6"/>
          <p:cNvGrpSpPr>
            <a:grpSpLocks/>
          </p:cNvGrpSpPr>
          <p:nvPr/>
        </p:nvGrpSpPr>
        <p:grpSpPr bwMode="auto">
          <a:xfrm>
            <a:off x="838200" y="1822450"/>
            <a:ext cx="7556500" cy="3648075"/>
            <a:chOff x="32260374" y="5311237"/>
            <a:chExt cx="7910438" cy="3819311"/>
          </a:xfrm>
        </p:grpSpPr>
        <p:pic>
          <p:nvPicPr>
            <p:cNvPr id="184332" name="Content Placeholder 5" descr="10fold_all5_bowl_08_00000076_before.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342008" y="5311237"/>
              <a:ext cx="1828804"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33" name="Content Placeholder 4" descr="10fold_tenderizer_02_00000136.pdf.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260374" y="5311237"/>
              <a:ext cx="1828804"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34" name="Content Placeholder 7" descr="10fold_spoon_09_00000016.pdf.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340196" y="5311237"/>
              <a:ext cx="1828804"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35" name="Content Placeholder 5" descr="10fold_turner_05_00000046.pdf.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300286" y="5311237"/>
              <a:ext cx="1828801"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36" name="Content Placeholder 3" descr="10fold_all5_hammer_02_00000016_before.pd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40198" y="7301748"/>
              <a:ext cx="1828804"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37" name="Content Placeholder 6" descr="novel_all5_knife_12_00000025.pd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342008" y="7301748"/>
              <a:ext cx="1828804"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38" name="Content Placeholder 5" descr="10fold_scissors_04_00000169.pdf.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4300286" y="7301748"/>
              <a:ext cx="1828804"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39" name="Content Placeholder 9" descr="10fold_all5_mug_20_00000196_before.pd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260376" y="7301748"/>
              <a:ext cx="1828801"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4324" name="Group 43"/>
          <p:cNvGrpSpPr>
            <a:grpSpLocks/>
          </p:cNvGrpSpPr>
          <p:nvPr/>
        </p:nvGrpSpPr>
        <p:grpSpPr bwMode="auto">
          <a:xfrm>
            <a:off x="838200" y="5703888"/>
            <a:ext cx="7556500" cy="447675"/>
            <a:chOff x="837768" y="5704471"/>
            <a:chExt cx="7556408" cy="446701"/>
          </a:xfrm>
        </p:grpSpPr>
        <p:sp>
          <p:nvSpPr>
            <p:cNvPr id="36" name="Rectangle 35"/>
            <p:cNvSpPr/>
            <p:nvPr/>
          </p:nvSpPr>
          <p:spPr>
            <a:xfrm>
              <a:off x="837768" y="5704471"/>
              <a:ext cx="1096950" cy="446701"/>
            </a:xfrm>
            <a:prstGeom prst="rect">
              <a:avLst/>
            </a:prstGeom>
            <a:solidFill>
              <a:srgbClr val="98FFC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prstClr val="black"/>
                  </a:solidFill>
                  <a:latin typeface="Helvetica" panose="020B0604020202020204" pitchFamily="34" charset="0"/>
                  <a:cs typeface="Helvetica" panose="020B0604020202020204" pitchFamily="34" charset="0"/>
                </a:rPr>
                <a:t>grasp</a:t>
              </a:r>
            </a:p>
          </p:txBody>
        </p:sp>
        <p:sp>
          <p:nvSpPr>
            <p:cNvPr id="37" name="Rectangle 36"/>
            <p:cNvSpPr/>
            <p:nvPr/>
          </p:nvSpPr>
          <p:spPr>
            <a:xfrm>
              <a:off x="1914080" y="5704471"/>
              <a:ext cx="1096950" cy="446701"/>
            </a:xfrm>
            <a:prstGeom prst="rect">
              <a:avLst/>
            </a:prstGeom>
            <a:solidFill>
              <a:srgbClr val="37794D"/>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prstClr val="black"/>
                  </a:solidFill>
                  <a:latin typeface="Helvetica" panose="020B0604020202020204" pitchFamily="34" charset="0"/>
                  <a:cs typeface="Helvetica" panose="020B0604020202020204" pitchFamily="34" charset="0"/>
                </a:rPr>
                <a:t>wrap-grasp</a:t>
              </a:r>
            </a:p>
          </p:txBody>
        </p:sp>
        <p:sp>
          <p:nvSpPr>
            <p:cNvPr id="38" name="Rectangle 37"/>
            <p:cNvSpPr/>
            <p:nvPr/>
          </p:nvSpPr>
          <p:spPr>
            <a:xfrm>
              <a:off x="2990392" y="5704471"/>
              <a:ext cx="1096950" cy="446701"/>
            </a:xfrm>
            <a:prstGeom prst="rect">
              <a:avLst/>
            </a:prstGeom>
            <a:solidFill>
              <a:srgbClr val="FF4E58"/>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prstClr val="black"/>
                  </a:solidFill>
                  <a:latin typeface="Helvetica" panose="020B0604020202020204" pitchFamily="34" charset="0"/>
                  <a:cs typeface="Helvetica" panose="020B0604020202020204" pitchFamily="34" charset="0"/>
                </a:rPr>
                <a:t>cut</a:t>
              </a:r>
            </a:p>
          </p:txBody>
        </p:sp>
        <p:sp>
          <p:nvSpPr>
            <p:cNvPr id="39" name="Rectangle 38"/>
            <p:cNvSpPr/>
            <p:nvPr/>
          </p:nvSpPr>
          <p:spPr>
            <a:xfrm>
              <a:off x="4066704" y="5704471"/>
              <a:ext cx="1098537" cy="446701"/>
            </a:xfrm>
            <a:prstGeom prst="rect">
              <a:avLst/>
            </a:prstGeom>
            <a:solidFill>
              <a:srgbClr val="FF00B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prstClr val="black"/>
                  </a:solidFill>
                  <a:latin typeface="Helvetica" panose="020B0604020202020204" pitchFamily="34" charset="0"/>
                  <a:cs typeface="Helvetica" panose="020B0604020202020204" pitchFamily="34" charset="0"/>
                </a:rPr>
                <a:t>scoop</a:t>
              </a:r>
            </a:p>
          </p:txBody>
        </p:sp>
        <p:sp>
          <p:nvSpPr>
            <p:cNvPr id="40" name="Rectangle 39"/>
            <p:cNvSpPr/>
            <p:nvPr/>
          </p:nvSpPr>
          <p:spPr>
            <a:xfrm>
              <a:off x="5144604" y="5704471"/>
              <a:ext cx="1096949" cy="446701"/>
            </a:xfrm>
            <a:prstGeom prst="rect">
              <a:avLst/>
            </a:prstGeom>
            <a:solidFill>
              <a:srgbClr val="7FFF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prstClr val="black"/>
                  </a:solidFill>
                  <a:latin typeface="Helvetica" panose="020B0604020202020204" pitchFamily="34" charset="0"/>
                  <a:cs typeface="Helvetica" panose="020B0604020202020204" pitchFamily="34" charset="0"/>
                </a:rPr>
                <a:t>contain</a:t>
              </a:r>
            </a:p>
          </p:txBody>
        </p:sp>
        <p:sp>
          <p:nvSpPr>
            <p:cNvPr id="41" name="Rectangle 40"/>
            <p:cNvSpPr/>
            <p:nvPr/>
          </p:nvSpPr>
          <p:spPr>
            <a:xfrm>
              <a:off x="6220915" y="5704471"/>
              <a:ext cx="1096949" cy="446701"/>
            </a:xfrm>
            <a:prstGeom prst="rect">
              <a:avLst/>
            </a:prstGeom>
            <a:solidFill>
              <a:srgbClr val="D654F8"/>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prstClr val="black"/>
                  </a:solidFill>
                  <a:latin typeface="Helvetica" panose="020B0604020202020204" pitchFamily="34" charset="0"/>
                  <a:cs typeface="Helvetica" panose="020B0604020202020204" pitchFamily="34" charset="0"/>
                </a:rPr>
                <a:t>pound</a:t>
              </a:r>
            </a:p>
          </p:txBody>
        </p:sp>
        <p:sp>
          <p:nvSpPr>
            <p:cNvPr id="42" name="Rectangle 41"/>
            <p:cNvSpPr/>
            <p:nvPr/>
          </p:nvSpPr>
          <p:spPr>
            <a:xfrm>
              <a:off x="7297227" y="5704471"/>
              <a:ext cx="1096949" cy="446701"/>
            </a:xfrm>
            <a:prstGeom prst="rect">
              <a:avLst/>
            </a:prstGeom>
            <a:solidFill>
              <a:srgbClr val="FFFF2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prstClr val="black"/>
                  </a:solidFill>
                  <a:latin typeface="Helvetica" panose="020B0604020202020204" pitchFamily="34" charset="0"/>
                  <a:cs typeface="Helvetica" panose="020B0604020202020204" pitchFamily="34" charset="0"/>
                </a:rPr>
                <a:t>support</a:t>
              </a:r>
            </a:p>
          </p:txBody>
        </p:sp>
      </p:grpSp>
    </p:spTree>
    <p:extLst>
      <p:ext uri="{BB962C8B-B14F-4D97-AF65-F5344CB8AC3E}">
        <p14:creationId xmlns:p14="http://schemas.microsoft.com/office/powerpoint/2010/main" val="28840102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210" eaLnBrk="1" fontAlgn="auto" hangingPunct="1">
              <a:spcAft>
                <a:spcPts val="0"/>
              </a:spcAft>
              <a:defRPr/>
            </a:pPr>
            <a:r>
              <a:rPr lang="en-US" b="1" dirty="0" smtClean="0">
                <a:solidFill>
                  <a:srgbClr val="C00000"/>
                </a:solidFill>
              </a:rPr>
              <a:t>Results</a:t>
            </a:r>
            <a:endParaRPr lang="en-US" b="1" dirty="0">
              <a:solidFill>
                <a:srgbClr val="C00000"/>
              </a:solidFill>
            </a:endParaRPr>
          </a:p>
        </p:txBody>
      </p:sp>
      <p:sp>
        <p:nvSpPr>
          <p:cNvPr id="185347" name="TextBox 4"/>
          <p:cNvSpPr txBox="1">
            <a:spLocks noChangeArrowheads="1"/>
          </p:cNvSpPr>
          <p:nvPr/>
        </p:nvSpPr>
        <p:spPr bwMode="auto">
          <a:xfrm>
            <a:off x="6027738" y="1822450"/>
            <a:ext cx="23669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spAutoFit/>
          </a:bodyPr>
          <a:lstStyle>
            <a:lvl1pPr eaLnBrk="0" hangingPunct="0">
              <a:spcBef>
                <a:spcPct val="20000"/>
              </a:spcBef>
              <a:buClr>
                <a:schemeClr val="accent1"/>
              </a:buClr>
              <a:buFont typeface="Arial" pitchFamily="34" charset="0"/>
              <a:buChar char="•"/>
              <a:defRPr sz="2400">
                <a:solidFill>
                  <a:schemeClr val="tx2"/>
                </a:solidFill>
                <a:latin typeface="Century Gothic" pitchFamily="34" charset="0"/>
              </a:defRPr>
            </a:lvl1pPr>
            <a:lvl2pPr marL="742950" indent="-285750" eaLnBrk="0" hangingPunct="0">
              <a:spcBef>
                <a:spcPct val="20000"/>
              </a:spcBef>
              <a:buClr>
                <a:schemeClr val="accent2"/>
              </a:buClr>
              <a:buFont typeface="Arial" pitchFamily="34" charset="0"/>
              <a:buChar char="•"/>
              <a:defRPr sz="2000">
                <a:solidFill>
                  <a:schemeClr val="tx2"/>
                </a:solidFill>
                <a:latin typeface="Century Gothic" pitchFamily="34" charset="0"/>
              </a:defRPr>
            </a:lvl2pPr>
            <a:lvl3pPr marL="1143000" indent="-228600" eaLnBrk="0" hangingPunct="0">
              <a:spcBef>
                <a:spcPct val="20000"/>
              </a:spcBef>
              <a:buClr>
                <a:srgbClr val="B5AE53"/>
              </a:buClr>
              <a:buFont typeface="Arial" pitchFamily="34" charset="0"/>
              <a:buChar char="•"/>
              <a:defRPr>
                <a:solidFill>
                  <a:schemeClr val="tx2"/>
                </a:solidFill>
                <a:latin typeface="Century Gothic" pitchFamily="34" charset="0"/>
              </a:defRPr>
            </a:lvl3pPr>
            <a:lvl4pPr marL="1600200" indent="-228600" eaLnBrk="0" hangingPunct="0">
              <a:spcBef>
                <a:spcPct val="20000"/>
              </a:spcBef>
              <a:buClr>
                <a:srgbClr val="848058"/>
              </a:buClr>
              <a:buFont typeface="Arial" pitchFamily="34" charset="0"/>
              <a:buChar char="•"/>
              <a:defRPr sz="1600">
                <a:solidFill>
                  <a:schemeClr val="tx2"/>
                </a:solidFill>
                <a:latin typeface="Century Gothic" pitchFamily="34" charset="0"/>
              </a:defRPr>
            </a:lvl4pPr>
            <a:lvl5pPr marL="2057400" indent="-228600" eaLnBrk="0" hangingPunct="0">
              <a:spcBef>
                <a:spcPct val="20000"/>
              </a:spcBef>
              <a:buClr>
                <a:srgbClr val="E8B54D"/>
              </a:buClr>
              <a:buFont typeface="Arial" pitchFamily="34" charset="0"/>
              <a:buChar char="•"/>
              <a:defRPr sz="1600">
                <a:solidFill>
                  <a:schemeClr val="tx2"/>
                </a:solidFill>
                <a:latin typeface="Century Gothic" pitchFamily="34" charset="0"/>
              </a:defRPr>
            </a:lvl5pPr>
            <a:lvl6pPr marL="2514600" indent="-228600" eaLnBrk="0" fontAlgn="base" hangingPunct="0">
              <a:spcBef>
                <a:spcPct val="20000"/>
              </a:spcBef>
              <a:spcAft>
                <a:spcPct val="0"/>
              </a:spcAft>
              <a:buClr>
                <a:srgbClr val="E8B54D"/>
              </a:buClr>
              <a:buFont typeface="Arial" pitchFamily="34" charset="0"/>
              <a:buChar char="•"/>
              <a:defRPr sz="1600">
                <a:solidFill>
                  <a:schemeClr val="tx2"/>
                </a:solidFill>
                <a:latin typeface="Century Gothic" pitchFamily="34" charset="0"/>
              </a:defRPr>
            </a:lvl6pPr>
            <a:lvl7pPr marL="2971800" indent="-228600" eaLnBrk="0" fontAlgn="base" hangingPunct="0">
              <a:spcBef>
                <a:spcPct val="20000"/>
              </a:spcBef>
              <a:spcAft>
                <a:spcPct val="0"/>
              </a:spcAft>
              <a:buClr>
                <a:srgbClr val="E8B54D"/>
              </a:buClr>
              <a:buFont typeface="Arial" pitchFamily="34" charset="0"/>
              <a:buChar char="•"/>
              <a:defRPr sz="1600">
                <a:solidFill>
                  <a:schemeClr val="tx2"/>
                </a:solidFill>
                <a:latin typeface="Century Gothic" pitchFamily="34" charset="0"/>
              </a:defRPr>
            </a:lvl7pPr>
            <a:lvl8pPr marL="3429000" indent="-228600" eaLnBrk="0" fontAlgn="base" hangingPunct="0">
              <a:spcBef>
                <a:spcPct val="20000"/>
              </a:spcBef>
              <a:spcAft>
                <a:spcPct val="0"/>
              </a:spcAft>
              <a:buClr>
                <a:srgbClr val="E8B54D"/>
              </a:buClr>
              <a:buFont typeface="Arial" pitchFamily="34" charset="0"/>
              <a:buChar char="•"/>
              <a:defRPr sz="1600">
                <a:solidFill>
                  <a:schemeClr val="tx2"/>
                </a:solidFill>
                <a:latin typeface="Century Gothic" pitchFamily="34" charset="0"/>
              </a:defRPr>
            </a:lvl8pPr>
            <a:lvl9pPr marL="3886200" indent="-228600" eaLnBrk="0" fontAlgn="base" hangingPunct="0">
              <a:spcBef>
                <a:spcPct val="20000"/>
              </a:spcBef>
              <a:spcAft>
                <a:spcPct val="0"/>
              </a:spcAft>
              <a:buClr>
                <a:srgbClr val="E8B54D"/>
              </a:buClr>
              <a:buFont typeface="Arial" pitchFamily="34" charset="0"/>
              <a:buChar char="•"/>
              <a:defRPr sz="1600">
                <a:solidFill>
                  <a:schemeClr val="tx2"/>
                </a:solidFill>
                <a:latin typeface="Century Gothic" pitchFamily="34" charset="0"/>
              </a:defRPr>
            </a:lvl9pPr>
          </a:lstStyle>
          <a:p>
            <a:pPr algn="ctr" eaLnBrk="1" hangingPunct="1">
              <a:spcBef>
                <a:spcPct val="0"/>
              </a:spcBef>
              <a:buClrTx/>
              <a:buFontTx/>
              <a:buNone/>
            </a:pPr>
            <a:r>
              <a:rPr lang="en-US" altLang="en-US">
                <a:solidFill>
                  <a:srgbClr val="000000"/>
                </a:solidFill>
                <a:latin typeface="Helvetica" pitchFamily="34" charset="0"/>
                <a:cs typeface="Helvetica" pitchFamily="34" charset="0"/>
              </a:rPr>
              <a:t>Errors</a:t>
            </a:r>
          </a:p>
        </p:txBody>
      </p:sp>
      <p:sp>
        <p:nvSpPr>
          <p:cNvPr id="185348" name="TextBox 5"/>
          <p:cNvSpPr txBox="1">
            <a:spLocks noChangeArrowheads="1"/>
          </p:cNvSpPr>
          <p:nvPr/>
        </p:nvSpPr>
        <p:spPr bwMode="auto">
          <a:xfrm>
            <a:off x="838200" y="1822450"/>
            <a:ext cx="47386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spAutoFit/>
          </a:bodyPr>
          <a:lstStyle>
            <a:lvl1pPr eaLnBrk="0" hangingPunct="0">
              <a:spcBef>
                <a:spcPct val="20000"/>
              </a:spcBef>
              <a:buClr>
                <a:schemeClr val="accent1"/>
              </a:buClr>
              <a:buFont typeface="Arial" pitchFamily="34" charset="0"/>
              <a:buChar char="•"/>
              <a:defRPr sz="2400">
                <a:solidFill>
                  <a:schemeClr val="tx2"/>
                </a:solidFill>
                <a:latin typeface="Century Gothic" pitchFamily="34" charset="0"/>
              </a:defRPr>
            </a:lvl1pPr>
            <a:lvl2pPr marL="742950" indent="-285750" eaLnBrk="0" hangingPunct="0">
              <a:spcBef>
                <a:spcPct val="20000"/>
              </a:spcBef>
              <a:buClr>
                <a:schemeClr val="accent2"/>
              </a:buClr>
              <a:buFont typeface="Arial" pitchFamily="34" charset="0"/>
              <a:buChar char="•"/>
              <a:defRPr sz="2000">
                <a:solidFill>
                  <a:schemeClr val="tx2"/>
                </a:solidFill>
                <a:latin typeface="Century Gothic" pitchFamily="34" charset="0"/>
              </a:defRPr>
            </a:lvl2pPr>
            <a:lvl3pPr marL="1143000" indent="-228600" eaLnBrk="0" hangingPunct="0">
              <a:spcBef>
                <a:spcPct val="20000"/>
              </a:spcBef>
              <a:buClr>
                <a:srgbClr val="B5AE53"/>
              </a:buClr>
              <a:buFont typeface="Arial" pitchFamily="34" charset="0"/>
              <a:buChar char="•"/>
              <a:defRPr>
                <a:solidFill>
                  <a:schemeClr val="tx2"/>
                </a:solidFill>
                <a:latin typeface="Century Gothic" pitchFamily="34" charset="0"/>
              </a:defRPr>
            </a:lvl3pPr>
            <a:lvl4pPr marL="1600200" indent="-228600" eaLnBrk="0" hangingPunct="0">
              <a:spcBef>
                <a:spcPct val="20000"/>
              </a:spcBef>
              <a:buClr>
                <a:srgbClr val="848058"/>
              </a:buClr>
              <a:buFont typeface="Arial" pitchFamily="34" charset="0"/>
              <a:buChar char="•"/>
              <a:defRPr sz="1600">
                <a:solidFill>
                  <a:schemeClr val="tx2"/>
                </a:solidFill>
                <a:latin typeface="Century Gothic" pitchFamily="34" charset="0"/>
              </a:defRPr>
            </a:lvl4pPr>
            <a:lvl5pPr marL="2057400" indent="-228600" eaLnBrk="0" hangingPunct="0">
              <a:spcBef>
                <a:spcPct val="20000"/>
              </a:spcBef>
              <a:buClr>
                <a:srgbClr val="E8B54D"/>
              </a:buClr>
              <a:buFont typeface="Arial" pitchFamily="34" charset="0"/>
              <a:buChar char="•"/>
              <a:defRPr sz="1600">
                <a:solidFill>
                  <a:schemeClr val="tx2"/>
                </a:solidFill>
                <a:latin typeface="Century Gothic" pitchFamily="34" charset="0"/>
              </a:defRPr>
            </a:lvl5pPr>
            <a:lvl6pPr marL="2514600" indent="-228600" eaLnBrk="0" fontAlgn="base" hangingPunct="0">
              <a:spcBef>
                <a:spcPct val="20000"/>
              </a:spcBef>
              <a:spcAft>
                <a:spcPct val="0"/>
              </a:spcAft>
              <a:buClr>
                <a:srgbClr val="E8B54D"/>
              </a:buClr>
              <a:buFont typeface="Arial" pitchFamily="34" charset="0"/>
              <a:buChar char="•"/>
              <a:defRPr sz="1600">
                <a:solidFill>
                  <a:schemeClr val="tx2"/>
                </a:solidFill>
                <a:latin typeface="Century Gothic" pitchFamily="34" charset="0"/>
              </a:defRPr>
            </a:lvl6pPr>
            <a:lvl7pPr marL="2971800" indent="-228600" eaLnBrk="0" fontAlgn="base" hangingPunct="0">
              <a:spcBef>
                <a:spcPct val="20000"/>
              </a:spcBef>
              <a:spcAft>
                <a:spcPct val="0"/>
              </a:spcAft>
              <a:buClr>
                <a:srgbClr val="E8B54D"/>
              </a:buClr>
              <a:buFont typeface="Arial" pitchFamily="34" charset="0"/>
              <a:buChar char="•"/>
              <a:defRPr sz="1600">
                <a:solidFill>
                  <a:schemeClr val="tx2"/>
                </a:solidFill>
                <a:latin typeface="Century Gothic" pitchFamily="34" charset="0"/>
              </a:defRPr>
            </a:lvl7pPr>
            <a:lvl8pPr marL="3429000" indent="-228600" eaLnBrk="0" fontAlgn="base" hangingPunct="0">
              <a:spcBef>
                <a:spcPct val="20000"/>
              </a:spcBef>
              <a:spcAft>
                <a:spcPct val="0"/>
              </a:spcAft>
              <a:buClr>
                <a:srgbClr val="E8B54D"/>
              </a:buClr>
              <a:buFont typeface="Arial" pitchFamily="34" charset="0"/>
              <a:buChar char="•"/>
              <a:defRPr sz="1600">
                <a:solidFill>
                  <a:schemeClr val="tx2"/>
                </a:solidFill>
                <a:latin typeface="Century Gothic" pitchFamily="34" charset="0"/>
              </a:defRPr>
            </a:lvl8pPr>
            <a:lvl9pPr marL="3886200" indent="-228600" eaLnBrk="0" fontAlgn="base" hangingPunct="0">
              <a:spcBef>
                <a:spcPct val="20000"/>
              </a:spcBef>
              <a:spcAft>
                <a:spcPct val="0"/>
              </a:spcAft>
              <a:buClr>
                <a:srgbClr val="E8B54D"/>
              </a:buClr>
              <a:buFont typeface="Arial" pitchFamily="34" charset="0"/>
              <a:buChar char="•"/>
              <a:defRPr sz="1600">
                <a:solidFill>
                  <a:schemeClr val="tx2"/>
                </a:solidFill>
                <a:latin typeface="Century Gothic" pitchFamily="34" charset="0"/>
              </a:defRPr>
            </a:lvl9pPr>
          </a:lstStyle>
          <a:p>
            <a:pPr algn="ctr" eaLnBrk="1" hangingPunct="1">
              <a:spcBef>
                <a:spcPct val="0"/>
              </a:spcBef>
              <a:buClrTx/>
              <a:buFontTx/>
              <a:buNone/>
            </a:pPr>
            <a:r>
              <a:rPr lang="en-US" altLang="en-US">
                <a:solidFill>
                  <a:srgbClr val="000000"/>
                </a:solidFill>
                <a:latin typeface="Helvetica" pitchFamily="34" charset="0"/>
                <a:cs typeface="Helvetica" pitchFamily="34" charset="0"/>
              </a:rPr>
              <a:t>Refinement</a:t>
            </a:r>
          </a:p>
        </p:txBody>
      </p:sp>
      <p:grpSp>
        <p:nvGrpSpPr>
          <p:cNvPr id="185349" name="Group 16"/>
          <p:cNvGrpSpPr>
            <a:grpSpLocks/>
          </p:cNvGrpSpPr>
          <p:nvPr/>
        </p:nvGrpSpPr>
        <p:grpSpPr bwMode="auto">
          <a:xfrm>
            <a:off x="838200" y="2289175"/>
            <a:ext cx="4862513" cy="2405063"/>
            <a:chOff x="399546" y="4236800"/>
            <a:chExt cx="4376591" cy="2164000"/>
          </a:xfrm>
        </p:grpSpPr>
        <p:grpSp>
          <p:nvGrpSpPr>
            <p:cNvPr id="185365" name="Group 19"/>
            <p:cNvGrpSpPr>
              <a:grpSpLocks/>
            </p:cNvGrpSpPr>
            <p:nvPr/>
          </p:nvGrpSpPr>
          <p:grpSpPr bwMode="auto">
            <a:xfrm>
              <a:off x="399546" y="5349240"/>
              <a:ext cx="4376591" cy="1051560"/>
              <a:chOff x="399546" y="5415280"/>
              <a:chExt cx="4376591" cy="1051560"/>
            </a:xfrm>
          </p:grpSpPr>
          <p:pic>
            <p:nvPicPr>
              <p:cNvPr id="185371" name="Content Placeholder 13" descr="novel_all5_scoop_01_00000052.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546" y="5415280"/>
                <a:ext cx="1051560" cy="105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72" name="Content Placeholder 3" descr="10fold_saw_03_00000136.pdf.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17715" y="5415280"/>
                <a:ext cx="1051560" cy="105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73" name="Content Placeholder 4" descr="10fold_tenderizer_01_00000217.pdf.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10849" y="5415280"/>
                <a:ext cx="1051560" cy="105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74" name="Content Placeholder 3" descr="10fold_scoop_01_00000289.pdf.pd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24577" y="5415280"/>
                <a:ext cx="1051560" cy="105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5366" name="Group 20"/>
            <p:cNvGrpSpPr>
              <a:grpSpLocks/>
            </p:cNvGrpSpPr>
            <p:nvPr/>
          </p:nvGrpSpPr>
          <p:grpSpPr bwMode="auto">
            <a:xfrm>
              <a:off x="399546" y="4236800"/>
              <a:ext cx="4376591" cy="1051562"/>
              <a:chOff x="399546" y="4236800"/>
              <a:chExt cx="4376591" cy="1051562"/>
            </a:xfrm>
          </p:grpSpPr>
          <p:pic>
            <p:nvPicPr>
              <p:cNvPr id="185367" name="Content Placeholder 3" descr="novel_all5_scoop_01_00000052_before.pd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9546" y="4236801"/>
                <a:ext cx="1051560" cy="105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68" name="Content Placeholder 8" descr="10fold_saw_03_00000136.pdf_before.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17715" y="4236802"/>
                <a:ext cx="1051560" cy="105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69" name="Content Placeholder 11" descr="10fold_tenderizer_01_00000217.pdf_before.pd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510851" y="4236802"/>
                <a:ext cx="1051560" cy="105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70" name="Content Placeholder 5" descr="10fold_scoop_01_00000289.pdf_before.pdf"/>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724577" y="4236800"/>
                <a:ext cx="1051560" cy="105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8" name="TextBox 17"/>
          <p:cNvSpPr txBox="1"/>
          <p:nvPr/>
        </p:nvSpPr>
        <p:spPr>
          <a:xfrm>
            <a:off x="507178" y="2329081"/>
            <a:ext cx="461624" cy="1168273"/>
          </a:xfrm>
          <a:prstGeom prst="rect">
            <a:avLst/>
          </a:prstGeom>
          <a:noFill/>
        </p:spPr>
        <p:txBody>
          <a:bodyPr vert="vert270" lIns="91420" tIns="45711" rIns="91420" bIns="45711">
            <a:spAutoFit/>
          </a:bodyPr>
          <a:lstStyle/>
          <a:p>
            <a:pPr algn="ctr" fontAlgn="auto">
              <a:spcBef>
                <a:spcPts val="0"/>
              </a:spcBef>
              <a:spcAft>
                <a:spcPts val="0"/>
              </a:spcAft>
              <a:defRPr/>
            </a:pPr>
            <a:r>
              <a:rPr lang="en-US" dirty="0">
                <a:solidFill>
                  <a:prstClr val="black"/>
                </a:solidFill>
                <a:latin typeface="Helvetica" panose="020B0604020202020204" pitchFamily="34" charset="0"/>
                <a:cs typeface="Helvetica" panose="020B0604020202020204" pitchFamily="34" charset="0"/>
              </a:rPr>
              <a:t>All</a:t>
            </a:r>
          </a:p>
        </p:txBody>
      </p:sp>
      <p:sp>
        <p:nvSpPr>
          <p:cNvPr id="19" name="TextBox 18"/>
          <p:cNvSpPr txBox="1"/>
          <p:nvPr/>
        </p:nvSpPr>
        <p:spPr>
          <a:xfrm>
            <a:off x="507189" y="3525572"/>
            <a:ext cx="461624" cy="1170625"/>
          </a:xfrm>
          <a:prstGeom prst="rect">
            <a:avLst/>
          </a:prstGeom>
          <a:noFill/>
        </p:spPr>
        <p:txBody>
          <a:bodyPr vert="vert270" lIns="91420" tIns="45711" rIns="91420" bIns="45711">
            <a:spAutoFit/>
          </a:bodyPr>
          <a:lstStyle/>
          <a:p>
            <a:pPr algn="ctr" fontAlgn="auto">
              <a:spcBef>
                <a:spcPts val="0"/>
              </a:spcBef>
              <a:spcAft>
                <a:spcPts val="0"/>
              </a:spcAft>
              <a:defRPr/>
            </a:pPr>
            <a:r>
              <a:rPr lang="en-US" dirty="0">
                <a:solidFill>
                  <a:prstClr val="black"/>
                </a:solidFill>
                <a:latin typeface="Helvetica" panose="020B0604020202020204" pitchFamily="34" charset="0"/>
                <a:cs typeface="Helvetica" panose="020B0604020202020204" pitchFamily="34" charset="0"/>
              </a:rPr>
              <a:t>All + CRF</a:t>
            </a:r>
          </a:p>
        </p:txBody>
      </p:sp>
      <p:grpSp>
        <p:nvGrpSpPr>
          <p:cNvPr id="185352" name="Group 43"/>
          <p:cNvGrpSpPr>
            <a:grpSpLocks/>
          </p:cNvGrpSpPr>
          <p:nvPr/>
        </p:nvGrpSpPr>
        <p:grpSpPr bwMode="auto">
          <a:xfrm>
            <a:off x="6010275" y="2289175"/>
            <a:ext cx="2384425" cy="2384425"/>
            <a:chOff x="6423165" y="3575636"/>
            <a:chExt cx="2383747" cy="2383747"/>
          </a:xfrm>
        </p:grpSpPr>
        <p:pic>
          <p:nvPicPr>
            <p:cNvPr id="185361" name="Content Placeholder 3" descr="10fold_scissors_01_00000097.pdf.pdf"/>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423165" y="3575636"/>
              <a:ext cx="1165315" cy="116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62" name="Content Placeholder 7" descr="10fold_knife_12_00000073.pdf.pdf"/>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423165" y="4794068"/>
              <a:ext cx="1165315" cy="116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63" name="Content Placeholder 3" descr="novel_all5_trowel_05_00000088.pdf"/>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641597" y="3575636"/>
              <a:ext cx="1165315" cy="116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64" name="Content Placeholder 3" descr="novel_all5_shovel_02_00000175_before.pdf"/>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641597" y="4794068"/>
              <a:ext cx="1165315" cy="116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5353" name="Group 53"/>
          <p:cNvGrpSpPr>
            <a:grpSpLocks/>
          </p:cNvGrpSpPr>
          <p:nvPr/>
        </p:nvGrpSpPr>
        <p:grpSpPr bwMode="auto">
          <a:xfrm>
            <a:off x="838200" y="4926013"/>
            <a:ext cx="7556500" cy="447675"/>
            <a:chOff x="837768" y="5704471"/>
            <a:chExt cx="7556408" cy="446701"/>
          </a:xfrm>
        </p:grpSpPr>
        <p:sp>
          <p:nvSpPr>
            <p:cNvPr id="55" name="Rectangle 54"/>
            <p:cNvSpPr/>
            <p:nvPr/>
          </p:nvSpPr>
          <p:spPr>
            <a:xfrm>
              <a:off x="837768" y="5704471"/>
              <a:ext cx="1096950" cy="446701"/>
            </a:xfrm>
            <a:prstGeom prst="rect">
              <a:avLst/>
            </a:prstGeom>
            <a:solidFill>
              <a:srgbClr val="98FFC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prstClr val="black"/>
                  </a:solidFill>
                  <a:latin typeface="Helvetica" panose="020B0604020202020204" pitchFamily="34" charset="0"/>
                  <a:cs typeface="Helvetica" panose="020B0604020202020204" pitchFamily="34" charset="0"/>
                </a:rPr>
                <a:t>grasp</a:t>
              </a:r>
            </a:p>
          </p:txBody>
        </p:sp>
        <p:sp>
          <p:nvSpPr>
            <p:cNvPr id="56" name="Rectangle 55"/>
            <p:cNvSpPr/>
            <p:nvPr/>
          </p:nvSpPr>
          <p:spPr>
            <a:xfrm>
              <a:off x="1914080" y="5704471"/>
              <a:ext cx="1096950" cy="446701"/>
            </a:xfrm>
            <a:prstGeom prst="rect">
              <a:avLst/>
            </a:prstGeom>
            <a:solidFill>
              <a:srgbClr val="37794D"/>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prstClr val="black"/>
                  </a:solidFill>
                  <a:latin typeface="Helvetica" panose="020B0604020202020204" pitchFamily="34" charset="0"/>
                  <a:cs typeface="Helvetica" panose="020B0604020202020204" pitchFamily="34" charset="0"/>
                </a:rPr>
                <a:t>wrap-grasp</a:t>
              </a:r>
            </a:p>
          </p:txBody>
        </p:sp>
        <p:sp>
          <p:nvSpPr>
            <p:cNvPr id="57" name="Rectangle 56"/>
            <p:cNvSpPr/>
            <p:nvPr/>
          </p:nvSpPr>
          <p:spPr>
            <a:xfrm>
              <a:off x="2990392" y="5704471"/>
              <a:ext cx="1096950" cy="446701"/>
            </a:xfrm>
            <a:prstGeom prst="rect">
              <a:avLst/>
            </a:prstGeom>
            <a:solidFill>
              <a:srgbClr val="FF4E58"/>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prstClr val="black"/>
                  </a:solidFill>
                  <a:latin typeface="Helvetica" panose="020B0604020202020204" pitchFamily="34" charset="0"/>
                  <a:cs typeface="Helvetica" panose="020B0604020202020204" pitchFamily="34" charset="0"/>
                </a:rPr>
                <a:t>cut</a:t>
              </a:r>
            </a:p>
          </p:txBody>
        </p:sp>
        <p:sp>
          <p:nvSpPr>
            <p:cNvPr id="58" name="Rectangle 57"/>
            <p:cNvSpPr/>
            <p:nvPr/>
          </p:nvSpPr>
          <p:spPr>
            <a:xfrm>
              <a:off x="4066704" y="5704471"/>
              <a:ext cx="1098537" cy="446701"/>
            </a:xfrm>
            <a:prstGeom prst="rect">
              <a:avLst/>
            </a:prstGeom>
            <a:solidFill>
              <a:srgbClr val="FF00B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prstClr val="black"/>
                  </a:solidFill>
                  <a:latin typeface="Helvetica" panose="020B0604020202020204" pitchFamily="34" charset="0"/>
                  <a:cs typeface="Helvetica" panose="020B0604020202020204" pitchFamily="34" charset="0"/>
                </a:rPr>
                <a:t>scoop</a:t>
              </a:r>
            </a:p>
          </p:txBody>
        </p:sp>
        <p:sp>
          <p:nvSpPr>
            <p:cNvPr id="59" name="Rectangle 58"/>
            <p:cNvSpPr/>
            <p:nvPr/>
          </p:nvSpPr>
          <p:spPr>
            <a:xfrm>
              <a:off x="5144604" y="5704471"/>
              <a:ext cx="1096949" cy="446701"/>
            </a:xfrm>
            <a:prstGeom prst="rect">
              <a:avLst/>
            </a:prstGeom>
            <a:solidFill>
              <a:srgbClr val="7FFF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prstClr val="black"/>
                  </a:solidFill>
                  <a:latin typeface="Helvetica" panose="020B0604020202020204" pitchFamily="34" charset="0"/>
                  <a:cs typeface="Helvetica" panose="020B0604020202020204" pitchFamily="34" charset="0"/>
                </a:rPr>
                <a:t>contain</a:t>
              </a:r>
            </a:p>
          </p:txBody>
        </p:sp>
        <p:sp>
          <p:nvSpPr>
            <p:cNvPr id="60" name="Rectangle 59"/>
            <p:cNvSpPr/>
            <p:nvPr/>
          </p:nvSpPr>
          <p:spPr>
            <a:xfrm>
              <a:off x="6220915" y="5704471"/>
              <a:ext cx="1096949" cy="446701"/>
            </a:xfrm>
            <a:prstGeom prst="rect">
              <a:avLst/>
            </a:prstGeom>
            <a:solidFill>
              <a:srgbClr val="D654F8"/>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prstClr val="black"/>
                  </a:solidFill>
                  <a:latin typeface="Helvetica" panose="020B0604020202020204" pitchFamily="34" charset="0"/>
                  <a:cs typeface="Helvetica" panose="020B0604020202020204" pitchFamily="34" charset="0"/>
                </a:rPr>
                <a:t>pound</a:t>
              </a:r>
            </a:p>
          </p:txBody>
        </p:sp>
        <p:sp>
          <p:nvSpPr>
            <p:cNvPr id="61" name="Rectangle 60"/>
            <p:cNvSpPr/>
            <p:nvPr/>
          </p:nvSpPr>
          <p:spPr>
            <a:xfrm>
              <a:off x="7297227" y="5704471"/>
              <a:ext cx="1096949" cy="446701"/>
            </a:xfrm>
            <a:prstGeom prst="rect">
              <a:avLst/>
            </a:prstGeom>
            <a:solidFill>
              <a:srgbClr val="FFFF2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200" b="1" dirty="0">
                  <a:solidFill>
                    <a:prstClr val="black"/>
                  </a:solidFill>
                  <a:latin typeface="Helvetica" panose="020B0604020202020204" pitchFamily="34" charset="0"/>
                  <a:cs typeface="Helvetica" panose="020B0604020202020204" pitchFamily="34" charset="0"/>
                </a:rPr>
                <a:t>support</a:t>
              </a:r>
            </a:p>
          </p:txBody>
        </p:sp>
      </p:grpSp>
    </p:spTree>
    <p:extLst>
      <p:ext uri="{BB962C8B-B14F-4D97-AF65-F5344CB8AC3E}">
        <p14:creationId xmlns:p14="http://schemas.microsoft.com/office/powerpoint/2010/main" val="11838239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defTabSz="914210" eaLnBrk="1" fontAlgn="auto" hangingPunct="1">
              <a:spcAft>
                <a:spcPts val="0"/>
              </a:spcAft>
              <a:defRPr/>
            </a:pPr>
            <a:r>
              <a:rPr lang="en-US" b="1" dirty="0" smtClean="0">
                <a:solidFill>
                  <a:srgbClr val="C00000"/>
                </a:solidFill>
              </a:rPr>
              <a:t>USING STRUCTURED </a:t>
            </a:r>
            <a:r>
              <a:rPr lang="en-US" b="1" dirty="0" err="1" smtClean="0">
                <a:solidFill>
                  <a:srgbClr val="C00000"/>
                </a:solidFill>
              </a:rPr>
              <a:t>RaNDOM</a:t>
            </a:r>
            <a:r>
              <a:rPr lang="en-US" b="1" dirty="0" smtClean="0">
                <a:solidFill>
                  <a:srgbClr val="C00000"/>
                </a:solidFill>
              </a:rPr>
              <a:t> FOREST CLASSIFIERS</a:t>
            </a:r>
            <a:endParaRPr lang="en-US" b="1" dirty="0">
              <a:solidFill>
                <a:srgbClr val="C00000"/>
              </a:solidFill>
            </a:endParaRPr>
          </a:p>
        </p:txBody>
      </p:sp>
      <p:pic>
        <p:nvPicPr>
          <p:cNvPr id="8" name="Picture 5" descr="D:\CL_Work\aff_SRFN.png"/>
          <p:cNvPicPr>
            <a:picLocks noChangeAspect="1" noChangeArrowheads="1"/>
          </p:cNvPicPr>
          <p:nvPr/>
        </p:nvPicPr>
        <p:blipFill rotWithShape="1">
          <a:blip r:embed="rId2">
            <a:extLst>
              <a:ext uri="{28A0092B-C50C-407E-A947-70E740481C1C}">
                <a14:useLocalDpi xmlns:a14="http://schemas.microsoft.com/office/drawing/2010/main" val="0"/>
              </a:ext>
            </a:extLst>
          </a:blip>
          <a:srcRect r="64467"/>
          <a:stretch/>
        </p:blipFill>
        <p:spPr bwMode="auto">
          <a:xfrm>
            <a:off x="20595" y="2383863"/>
            <a:ext cx="2994518" cy="2667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D:\CL_Work\aff_SRFN.png"/>
          <p:cNvPicPr>
            <a:picLocks noChangeAspect="1" noChangeArrowheads="1"/>
          </p:cNvPicPr>
          <p:nvPr/>
        </p:nvPicPr>
        <p:blipFill rotWithShape="1">
          <a:blip r:embed="rId2">
            <a:extLst>
              <a:ext uri="{28A0092B-C50C-407E-A947-70E740481C1C}">
                <a14:useLocalDpi xmlns:a14="http://schemas.microsoft.com/office/drawing/2010/main" val="0"/>
              </a:ext>
            </a:extLst>
          </a:blip>
          <a:srcRect l="37048" r="27419"/>
          <a:stretch/>
        </p:blipFill>
        <p:spPr bwMode="auto">
          <a:xfrm>
            <a:off x="3134498" y="2383863"/>
            <a:ext cx="2994518"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D:\CL_Work\aff_SRFN.png"/>
          <p:cNvPicPr>
            <a:picLocks noChangeAspect="1" noChangeArrowheads="1"/>
          </p:cNvPicPr>
          <p:nvPr/>
        </p:nvPicPr>
        <p:blipFill rotWithShape="1">
          <a:blip r:embed="rId2">
            <a:extLst>
              <a:ext uri="{28A0092B-C50C-407E-A947-70E740481C1C}">
                <a14:useLocalDpi xmlns:a14="http://schemas.microsoft.com/office/drawing/2010/main" val="0"/>
              </a:ext>
            </a:extLst>
          </a:blip>
          <a:srcRect l="68049" r="-3582"/>
          <a:stretch/>
        </p:blipFill>
        <p:spPr bwMode="auto">
          <a:xfrm>
            <a:off x="6248400" y="2383863"/>
            <a:ext cx="2994518"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77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C:\Users\Shujing\Downloads\curvature_hammer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241" y="2443281"/>
            <a:ext cx="3964284" cy="297321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CL_Work\depth_hammer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776" y="1371600"/>
            <a:ext cx="2661887" cy="176475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5272169"/>
            <a:ext cx="5445628" cy="988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a:spLocks noGrp="1"/>
          </p:cNvSpPr>
          <p:nvPr>
            <p:ph type="title" idx="4294967295"/>
          </p:nvPr>
        </p:nvSpPr>
        <p:spPr>
          <a:xfrm>
            <a:off x="0" y="407988"/>
            <a:ext cx="8261350" cy="1039812"/>
          </a:xfrm>
        </p:spPr>
        <p:txBody>
          <a:bodyPr>
            <a:normAutofit fontScale="90000"/>
          </a:bodyPr>
          <a:lstStyle/>
          <a:p>
            <a:pPr algn="l"/>
            <a:r>
              <a:rPr lang="en-US" sz="4000" i="1" dirty="0">
                <a:solidFill>
                  <a:prstClr val="black"/>
                </a:solidFill>
              </a:rPr>
              <a:t>Local geometric features</a:t>
            </a:r>
            <a:br>
              <a:rPr lang="en-US" sz="4000" i="1" dirty="0">
                <a:solidFill>
                  <a:prstClr val="black"/>
                </a:solidFill>
              </a:rPr>
            </a:br>
            <a:endParaRPr lang="en-US" sz="4000" b="1" dirty="0"/>
          </a:p>
        </p:txBody>
      </p:sp>
      <p:sp>
        <p:nvSpPr>
          <p:cNvPr id="10" name="Rectangle 9"/>
          <p:cNvSpPr/>
          <p:nvPr/>
        </p:nvSpPr>
        <p:spPr>
          <a:xfrm>
            <a:off x="0" y="1612355"/>
            <a:ext cx="4572000" cy="830997"/>
          </a:xfrm>
          <a:prstGeom prst="rect">
            <a:avLst/>
          </a:prstGeom>
        </p:spPr>
        <p:txBody>
          <a:bodyPr wrap="square">
            <a:spAutoFit/>
          </a:bodyPr>
          <a:lstStyle/>
          <a:p>
            <a:r>
              <a:rPr lang="en-US" sz="2400" dirty="0">
                <a:solidFill>
                  <a:prstClr val="black"/>
                </a:solidFill>
              </a:rPr>
              <a:t>Cleaned </a:t>
            </a:r>
            <a:r>
              <a:rPr lang="en-US" sz="2400" dirty="0" smtClean="0">
                <a:solidFill>
                  <a:prstClr val="black"/>
                </a:solidFill>
              </a:rPr>
              <a:t>Depth </a:t>
            </a:r>
            <a:r>
              <a:rPr lang="en-US" sz="2400" dirty="0">
                <a:solidFill>
                  <a:prstClr val="black"/>
                </a:solidFill>
              </a:rPr>
              <a:t>and Surface </a:t>
            </a:r>
            <a:r>
              <a:rPr lang="en-US" sz="2400" dirty="0" err="1" smtClean="0">
                <a:solidFill>
                  <a:prstClr val="black"/>
                </a:solidFill>
              </a:rPr>
              <a:t>normals</a:t>
            </a:r>
            <a:endParaRPr lang="en-US" sz="2400" dirty="0">
              <a:solidFill>
                <a:prstClr val="black"/>
              </a:solidFill>
            </a:endParaRPr>
          </a:p>
        </p:txBody>
      </p:sp>
      <p:sp>
        <p:nvSpPr>
          <p:cNvPr id="12" name="Rectangle 11"/>
          <p:cNvSpPr/>
          <p:nvPr/>
        </p:nvSpPr>
        <p:spPr>
          <a:xfrm>
            <a:off x="0" y="3364955"/>
            <a:ext cx="4037940" cy="461665"/>
          </a:xfrm>
          <a:prstGeom prst="rect">
            <a:avLst/>
          </a:prstGeom>
        </p:spPr>
        <p:txBody>
          <a:bodyPr wrap="square">
            <a:spAutoFit/>
          </a:bodyPr>
          <a:lstStyle/>
          <a:p>
            <a:r>
              <a:rPr lang="en-US" sz="2400" dirty="0">
                <a:solidFill>
                  <a:prstClr val="black"/>
                </a:solidFill>
              </a:rPr>
              <a:t>Principal </a:t>
            </a:r>
            <a:r>
              <a:rPr lang="en-US" sz="2400" dirty="0" smtClean="0">
                <a:solidFill>
                  <a:prstClr val="black"/>
                </a:solidFill>
              </a:rPr>
              <a:t>curvatures</a:t>
            </a:r>
            <a:endParaRPr lang="en-US" sz="2400" dirty="0">
              <a:solidFill>
                <a:prstClr val="black"/>
              </a:solidFill>
            </a:endParaRPr>
          </a:p>
        </p:txBody>
      </p:sp>
      <p:sp>
        <p:nvSpPr>
          <p:cNvPr id="13" name="Rectangle 12"/>
          <p:cNvSpPr/>
          <p:nvPr/>
        </p:nvSpPr>
        <p:spPr>
          <a:xfrm>
            <a:off x="0" y="4888955"/>
            <a:ext cx="5867400" cy="461665"/>
          </a:xfrm>
          <a:prstGeom prst="rect">
            <a:avLst/>
          </a:prstGeom>
        </p:spPr>
        <p:txBody>
          <a:bodyPr wrap="square">
            <a:spAutoFit/>
          </a:bodyPr>
          <a:lstStyle/>
          <a:p>
            <a:r>
              <a:rPr lang="en-US" sz="2400" dirty="0">
                <a:solidFill>
                  <a:prstClr val="black"/>
                </a:solidFill>
              </a:rPr>
              <a:t>Shape Index </a:t>
            </a:r>
            <a:r>
              <a:rPr lang="en-US" sz="2400" dirty="0" smtClean="0">
                <a:solidFill>
                  <a:prstClr val="black"/>
                </a:solidFill>
              </a:rPr>
              <a:t>(SI) + Curvedness (CV)</a:t>
            </a:r>
            <a:endParaRPr lang="en-US" sz="2400" dirty="0">
              <a:solidFill>
                <a:prstClr val="black"/>
              </a:solidFill>
            </a:endParaRPr>
          </a:p>
        </p:txBody>
      </p:sp>
      <p:pic>
        <p:nvPicPr>
          <p:cNvPr id="409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360" y="3859549"/>
            <a:ext cx="207264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a:xfrm>
            <a:off x="76200" y="6245423"/>
            <a:ext cx="2648802" cy="307777"/>
          </a:xfrm>
          <a:prstGeom prst="rect">
            <a:avLst/>
          </a:prstGeom>
        </p:spPr>
        <p:txBody>
          <a:bodyPr wrap="none">
            <a:spAutoFit/>
          </a:bodyPr>
          <a:lstStyle/>
          <a:p>
            <a:r>
              <a:rPr lang="en-US" sz="1400" dirty="0">
                <a:solidFill>
                  <a:prstClr val="black"/>
                </a:solidFill>
              </a:rPr>
              <a:t>[</a:t>
            </a:r>
            <a:r>
              <a:rPr lang="en-US" sz="1400" dirty="0" err="1">
                <a:solidFill>
                  <a:prstClr val="black"/>
                </a:solidFill>
              </a:rPr>
              <a:t>Koenderink</a:t>
            </a:r>
            <a:r>
              <a:rPr lang="en-US" sz="1400" dirty="0">
                <a:solidFill>
                  <a:prstClr val="black"/>
                </a:solidFill>
              </a:rPr>
              <a:t> &amp; van </a:t>
            </a:r>
            <a:r>
              <a:rPr lang="en-US" sz="1400" dirty="0" err="1">
                <a:solidFill>
                  <a:prstClr val="black"/>
                </a:solidFill>
              </a:rPr>
              <a:t>Doorn</a:t>
            </a:r>
            <a:r>
              <a:rPr lang="en-US" sz="1400" dirty="0">
                <a:solidFill>
                  <a:prstClr val="black"/>
                </a:solidFill>
              </a:rPr>
              <a:t>, IVC’92]</a:t>
            </a:r>
          </a:p>
        </p:txBody>
      </p:sp>
      <p:pic>
        <p:nvPicPr>
          <p:cNvPr id="4101" name="Picture 5" descr="D:\CL_Work\F2.large.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50000"/>
          <a:stretch/>
        </p:blipFill>
        <p:spPr bwMode="auto">
          <a:xfrm>
            <a:off x="6553200" y="4584155"/>
            <a:ext cx="1676399" cy="1937302"/>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D:\CL_Work\normals_hammer0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7487" y="1371600"/>
            <a:ext cx="2625025" cy="1740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3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02"/>
                                        </p:tgtEl>
                                        <p:attrNameLst>
                                          <p:attrName>style.visibility</p:attrName>
                                        </p:attrNameLst>
                                      </p:cBhvr>
                                      <p:to>
                                        <p:strVal val="visible"/>
                                      </p:to>
                                    </p:set>
                                    <p:animEffect transition="in" filter="fade">
                                      <p:cBhvr>
                                        <p:cTn id="11" dur="500"/>
                                        <p:tgtEl>
                                          <p:spTgt spid="4102"/>
                                        </p:tgtEl>
                                      </p:cBhvr>
                                    </p:animEffect>
                                  </p:childTnLst>
                                </p:cTn>
                              </p:par>
                              <p:par>
                                <p:cTn id="12" presetID="10" presetClass="entr" presetSubtype="0" fill="hold" nodeType="withEffect">
                                  <p:stCondLst>
                                    <p:cond delay="0"/>
                                  </p:stCondLst>
                                  <p:childTnLst>
                                    <p:set>
                                      <p:cBhvr>
                                        <p:cTn id="13" dur="1" fill="hold">
                                          <p:stCondLst>
                                            <p:cond delay="0"/>
                                          </p:stCondLst>
                                        </p:cTn>
                                        <p:tgtEl>
                                          <p:spTgt spid="4103"/>
                                        </p:tgtEl>
                                        <p:attrNameLst>
                                          <p:attrName>style.visibility</p:attrName>
                                        </p:attrNameLst>
                                      </p:cBhvr>
                                      <p:to>
                                        <p:strVal val="visible"/>
                                      </p:to>
                                    </p:set>
                                    <p:animEffect transition="in" filter="fade">
                                      <p:cBhvr>
                                        <p:cTn id="14" dur="500"/>
                                        <p:tgtEl>
                                          <p:spTgt spid="410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098"/>
                                        </p:tgtEl>
                                        <p:attrNameLst>
                                          <p:attrName>style.visibility</p:attrName>
                                        </p:attrNameLst>
                                      </p:cBhvr>
                                      <p:to>
                                        <p:strVal val="visible"/>
                                      </p:to>
                                    </p:set>
                                    <p:animEffect transition="in" filter="fade">
                                      <p:cBhvr>
                                        <p:cTn id="23" dur="500"/>
                                        <p:tgtEl>
                                          <p:spTgt spid="4098"/>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4104"/>
                                        </p:tgtEl>
                                        <p:attrNameLst>
                                          <p:attrName>style.visibility</p:attrName>
                                        </p:attrNameLst>
                                      </p:cBhvr>
                                      <p:to>
                                        <p:strVal val="visible"/>
                                      </p:to>
                                    </p:set>
                                    <p:animEffect transition="in" filter="fade">
                                      <p:cBhvr>
                                        <p:cTn id="27" dur="500"/>
                                        <p:tgtEl>
                                          <p:spTgt spid="410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099"/>
                                        </p:tgtEl>
                                        <p:attrNameLst>
                                          <p:attrName>style.visibility</p:attrName>
                                        </p:attrNameLst>
                                      </p:cBhvr>
                                      <p:to>
                                        <p:strVal val="visible"/>
                                      </p:to>
                                    </p:set>
                                    <p:animEffect transition="in" filter="fade">
                                      <p:cBhvr>
                                        <p:cTn id="36" dur="500"/>
                                        <p:tgtEl>
                                          <p:spTgt spid="4099"/>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4101"/>
                                        </p:tgtEl>
                                        <p:attrNameLst>
                                          <p:attrName>style.visibility</p:attrName>
                                        </p:attrNameLst>
                                      </p:cBhvr>
                                      <p:to>
                                        <p:strVal val="visible"/>
                                      </p:to>
                                    </p:set>
                                    <p:animEffect transition="in" filter="fade">
                                      <p:cBhvr>
                                        <p:cTn id="40" dur="500"/>
                                        <p:tgtEl>
                                          <p:spTgt spid="410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2" descr="C:\Data\articles\Papers\Talks\darpa-september\figs\rererunresultsforpound (1)\cup_06_00000205_rg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0565" y="1905000"/>
            <a:ext cx="243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395" name="Picture 3" descr="C:\Data\articles\Papers\Talks\darpa-september\figs\rererunresultsforpound (1)\cup_06_00000205_detec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1930" y="1905000"/>
            <a:ext cx="24034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6" name="TextBox 1"/>
          <p:cNvSpPr txBox="1">
            <a:spLocks noChangeArrowheads="1"/>
          </p:cNvSpPr>
          <p:nvPr/>
        </p:nvSpPr>
        <p:spPr bwMode="auto">
          <a:xfrm>
            <a:off x="391112" y="2710656"/>
            <a:ext cx="1255432" cy="36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eaLnBrk="0" hangingPunct="0">
              <a:spcBef>
                <a:spcPct val="20000"/>
              </a:spcBef>
              <a:buClr>
                <a:schemeClr val="accent1"/>
              </a:buClr>
              <a:buFont typeface="Arial" pitchFamily="34" charset="0"/>
              <a:buChar char="•"/>
              <a:defRPr sz="2400">
                <a:solidFill>
                  <a:schemeClr val="tx2"/>
                </a:solidFill>
                <a:latin typeface="Century Gothic" pitchFamily="34" charset="0"/>
              </a:defRPr>
            </a:lvl1pPr>
            <a:lvl2pPr marL="742950" indent="-285750" eaLnBrk="0" hangingPunct="0">
              <a:spcBef>
                <a:spcPct val="20000"/>
              </a:spcBef>
              <a:buClr>
                <a:schemeClr val="accent2"/>
              </a:buClr>
              <a:buFont typeface="Arial" pitchFamily="34" charset="0"/>
              <a:buChar char="•"/>
              <a:defRPr sz="2000">
                <a:solidFill>
                  <a:schemeClr val="tx2"/>
                </a:solidFill>
                <a:latin typeface="Century Gothic" pitchFamily="34" charset="0"/>
              </a:defRPr>
            </a:lvl2pPr>
            <a:lvl3pPr marL="1143000" indent="-228600" eaLnBrk="0" hangingPunct="0">
              <a:spcBef>
                <a:spcPct val="20000"/>
              </a:spcBef>
              <a:buClr>
                <a:srgbClr val="B5AE53"/>
              </a:buClr>
              <a:buFont typeface="Arial" pitchFamily="34" charset="0"/>
              <a:buChar char="•"/>
              <a:defRPr>
                <a:solidFill>
                  <a:schemeClr val="tx2"/>
                </a:solidFill>
                <a:latin typeface="Century Gothic" pitchFamily="34" charset="0"/>
              </a:defRPr>
            </a:lvl3pPr>
            <a:lvl4pPr marL="1600200" indent="-228600" eaLnBrk="0" hangingPunct="0">
              <a:spcBef>
                <a:spcPct val="20000"/>
              </a:spcBef>
              <a:buClr>
                <a:srgbClr val="848058"/>
              </a:buClr>
              <a:buFont typeface="Arial" pitchFamily="34" charset="0"/>
              <a:buChar char="•"/>
              <a:defRPr sz="1600">
                <a:solidFill>
                  <a:schemeClr val="tx2"/>
                </a:solidFill>
                <a:latin typeface="Century Gothic" pitchFamily="34" charset="0"/>
              </a:defRPr>
            </a:lvl4pPr>
            <a:lvl5pPr marL="2057400" indent="-228600" eaLnBrk="0" hangingPunct="0">
              <a:spcBef>
                <a:spcPct val="20000"/>
              </a:spcBef>
              <a:buClr>
                <a:srgbClr val="E8B54D"/>
              </a:buClr>
              <a:buFont typeface="Arial" pitchFamily="34" charset="0"/>
              <a:buChar char="•"/>
              <a:defRPr sz="1600">
                <a:solidFill>
                  <a:schemeClr val="tx2"/>
                </a:solidFill>
                <a:latin typeface="Century Gothic" pitchFamily="34" charset="0"/>
              </a:defRPr>
            </a:lvl5pPr>
            <a:lvl6pPr marL="2514600" indent="-228600" eaLnBrk="0" fontAlgn="base" hangingPunct="0">
              <a:spcBef>
                <a:spcPct val="20000"/>
              </a:spcBef>
              <a:spcAft>
                <a:spcPct val="0"/>
              </a:spcAft>
              <a:buClr>
                <a:srgbClr val="E8B54D"/>
              </a:buClr>
              <a:buFont typeface="Arial" pitchFamily="34" charset="0"/>
              <a:buChar char="•"/>
              <a:defRPr sz="1600">
                <a:solidFill>
                  <a:schemeClr val="tx2"/>
                </a:solidFill>
                <a:latin typeface="Century Gothic" pitchFamily="34" charset="0"/>
              </a:defRPr>
            </a:lvl6pPr>
            <a:lvl7pPr marL="2971800" indent="-228600" eaLnBrk="0" fontAlgn="base" hangingPunct="0">
              <a:spcBef>
                <a:spcPct val="20000"/>
              </a:spcBef>
              <a:spcAft>
                <a:spcPct val="0"/>
              </a:spcAft>
              <a:buClr>
                <a:srgbClr val="E8B54D"/>
              </a:buClr>
              <a:buFont typeface="Arial" pitchFamily="34" charset="0"/>
              <a:buChar char="•"/>
              <a:defRPr sz="1600">
                <a:solidFill>
                  <a:schemeClr val="tx2"/>
                </a:solidFill>
                <a:latin typeface="Century Gothic" pitchFamily="34" charset="0"/>
              </a:defRPr>
            </a:lvl7pPr>
            <a:lvl8pPr marL="3429000" indent="-228600" eaLnBrk="0" fontAlgn="base" hangingPunct="0">
              <a:spcBef>
                <a:spcPct val="20000"/>
              </a:spcBef>
              <a:spcAft>
                <a:spcPct val="0"/>
              </a:spcAft>
              <a:buClr>
                <a:srgbClr val="E8B54D"/>
              </a:buClr>
              <a:buFont typeface="Arial" pitchFamily="34" charset="0"/>
              <a:buChar char="•"/>
              <a:defRPr sz="1600">
                <a:solidFill>
                  <a:schemeClr val="tx2"/>
                </a:solidFill>
                <a:latin typeface="Century Gothic" pitchFamily="34" charset="0"/>
              </a:defRPr>
            </a:lvl8pPr>
            <a:lvl9pPr marL="3886200" indent="-228600" eaLnBrk="0" fontAlgn="base" hangingPunct="0">
              <a:spcBef>
                <a:spcPct val="20000"/>
              </a:spcBef>
              <a:spcAft>
                <a:spcPct val="0"/>
              </a:spcAft>
              <a:buClr>
                <a:srgbClr val="E8B54D"/>
              </a:buClr>
              <a:buFont typeface="Arial" pitchFamily="34" charset="0"/>
              <a:buChar char="•"/>
              <a:defRPr sz="1600">
                <a:solidFill>
                  <a:schemeClr val="tx2"/>
                </a:solidFill>
                <a:latin typeface="Century Gothic" pitchFamily="34" charset="0"/>
              </a:defRPr>
            </a:lvl9pPr>
          </a:lstStyle>
          <a:p>
            <a:pPr eaLnBrk="1" hangingPunct="1">
              <a:spcBef>
                <a:spcPct val="0"/>
              </a:spcBef>
              <a:buClrTx/>
              <a:buFontTx/>
              <a:buNone/>
            </a:pPr>
            <a:r>
              <a:rPr lang="en-US" altLang="en-US" sz="1800" dirty="0" smtClean="0">
                <a:solidFill>
                  <a:srgbClr val="000000"/>
                </a:solidFill>
              </a:rPr>
              <a:t>Pounding</a:t>
            </a:r>
            <a:endParaRPr lang="en-US" altLang="en-US" sz="1800" dirty="0">
              <a:solidFill>
                <a:srgbClr val="000000"/>
              </a:solidFill>
            </a:endParaRPr>
          </a:p>
        </p:txBody>
      </p:sp>
      <p:pic>
        <p:nvPicPr>
          <p:cNvPr id="10" name="Picture 4" descr="C:\Data\articles\Papers\Talks\darpa-september\figs\rererunresultsforpound\turner_05_00000076_rg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0565" y="4648200"/>
            <a:ext cx="2438859"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C:\Data\articles\Papers\Talks\darpa-september\figs\rererunresultsforpound\turner_05_00000076_det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1930" y="4648200"/>
            <a:ext cx="237260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
          <p:cNvSpPr txBox="1">
            <a:spLocks noChangeArrowheads="1"/>
          </p:cNvSpPr>
          <p:nvPr/>
        </p:nvSpPr>
        <p:spPr bwMode="auto">
          <a:xfrm>
            <a:off x="391112" y="5418687"/>
            <a:ext cx="1077499" cy="36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eaLnBrk="0" hangingPunct="0">
              <a:spcBef>
                <a:spcPct val="20000"/>
              </a:spcBef>
              <a:buClr>
                <a:schemeClr val="accent1"/>
              </a:buClr>
              <a:buFont typeface="Arial" pitchFamily="34" charset="0"/>
              <a:buChar char="•"/>
              <a:defRPr sz="2400">
                <a:solidFill>
                  <a:schemeClr val="tx2"/>
                </a:solidFill>
                <a:latin typeface="Century Gothic" pitchFamily="34" charset="0"/>
              </a:defRPr>
            </a:lvl1pPr>
            <a:lvl2pPr marL="742950" indent="-285750" eaLnBrk="0" hangingPunct="0">
              <a:spcBef>
                <a:spcPct val="20000"/>
              </a:spcBef>
              <a:buClr>
                <a:schemeClr val="accent2"/>
              </a:buClr>
              <a:buFont typeface="Arial" pitchFamily="34" charset="0"/>
              <a:buChar char="•"/>
              <a:defRPr sz="2000">
                <a:solidFill>
                  <a:schemeClr val="tx2"/>
                </a:solidFill>
                <a:latin typeface="Century Gothic" pitchFamily="34" charset="0"/>
              </a:defRPr>
            </a:lvl2pPr>
            <a:lvl3pPr marL="1143000" indent="-228600" eaLnBrk="0" hangingPunct="0">
              <a:spcBef>
                <a:spcPct val="20000"/>
              </a:spcBef>
              <a:buClr>
                <a:srgbClr val="B5AE53"/>
              </a:buClr>
              <a:buFont typeface="Arial" pitchFamily="34" charset="0"/>
              <a:buChar char="•"/>
              <a:defRPr>
                <a:solidFill>
                  <a:schemeClr val="tx2"/>
                </a:solidFill>
                <a:latin typeface="Century Gothic" pitchFamily="34" charset="0"/>
              </a:defRPr>
            </a:lvl3pPr>
            <a:lvl4pPr marL="1600200" indent="-228600" eaLnBrk="0" hangingPunct="0">
              <a:spcBef>
                <a:spcPct val="20000"/>
              </a:spcBef>
              <a:buClr>
                <a:srgbClr val="848058"/>
              </a:buClr>
              <a:buFont typeface="Arial" pitchFamily="34" charset="0"/>
              <a:buChar char="•"/>
              <a:defRPr sz="1600">
                <a:solidFill>
                  <a:schemeClr val="tx2"/>
                </a:solidFill>
                <a:latin typeface="Century Gothic" pitchFamily="34" charset="0"/>
              </a:defRPr>
            </a:lvl4pPr>
            <a:lvl5pPr marL="2057400" indent="-228600" eaLnBrk="0" hangingPunct="0">
              <a:spcBef>
                <a:spcPct val="20000"/>
              </a:spcBef>
              <a:buClr>
                <a:srgbClr val="E8B54D"/>
              </a:buClr>
              <a:buFont typeface="Arial" pitchFamily="34" charset="0"/>
              <a:buChar char="•"/>
              <a:defRPr sz="1600">
                <a:solidFill>
                  <a:schemeClr val="tx2"/>
                </a:solidFill>
                <a:latin typeface="Century Gothic" pitchFamily="34" charset="0"/>
              </a:defRPr>
            </a:lvl5pPr>
            <a:lvl6pPr marL="2514600" indent="-228600" eaLnBrk="0" fontAlgn="base" hangingPunct="0">
              <a:spcBef>
                <a:spcPct val="20000"/>
              </a:spcBef>
              <a:spcAft>
                <a:spcPct val="0"/>
              </a:spcAft>
              <a:buClr>
                <a:srgbClr val="E8B54D"/>
              </a:buClr>
              <a:buFont typeface="Arial" pitchFamily="34" charset="0"/>
              <a:buChar char="•"/>
              <a:defRPr sz="1600">
                <a:solidFill>
                  <a:schemeClr val="tx2"/>
                </a:solidFill>
                <a:latin typeface="Century Gothic" pitchFamily="34" charset="0"/>
              </a:defRPr>
            </a:lvl6pPr>
            <a:lvl7pPr marL="2971800" indent="-228600" eaLnBrk="0" fontAlgn="base" hangingPunct="0">
              <a:spcBef>
                <a:spcPct val="20000"/>
              </a:spcBef>
              <a:spcAft>
                <a:spcPct val="0"/>
              </a:spcAft>
              <a:buClr>
                <a:srgbClr val="E8B54D"/>
              </a:buClr>
              <a:buFont typeface="Arial" pitchFamily="34" charset="0"/>
              <a:buChar char="•"/>
              <a:defRPr sz="1600">
                <a:solidFill>
                  <a:schemeClr val="tx2"/>
                </a:solidFill>
                <a:latin typeface="Century Gothic" pitchFamily="34" charset="0"/>
              </a:defRPr>
            </a:lvl7pPr>
            <a:lvl8pPr marL="3429000" indent="-228600" eaLnBrk="0" fontAlgn="base" hangingPunct="0">
              <a:spcBef>
                <a:spcPct val="20000"/>
              </a:spcBef>
              <a:spcAft>
                <a:spcPct val="0"/>
              </a:spcAft>
              <a:buClr>
                <a:srgbClr val="E8B54D"/>
              </a:buClr>
              <a:buFont typeface="Arial" pitchFamily="34" charset="0"/>
              <a:buChar char="•"/>
              <a:defRPr sz="1600">
                <a:solidFill>
                  <a:schemeClr val="tx2"/>
                </a:solidFill>
                <a:latin typeface="Century Gothic" pitchFamily="34" charset="0"/>
              </a:defRPr>
            </a:lvl8pPr>
            <a:lvl9pPr marL="3886200" indent="-228600" eaLnBrk="0" fontAlgn="base" hangingPunct="0">
              <a:spcBef>
                <a:spcPct val="20000"/>
              </a:spcBef>
              <a:spcAft>
                <a:spcPct val="0"/>
              </a:spcAft>
              <a:buClr>
                <a:srgbClr val="E8B54D"/>
              </a:buClr>
              <a:buFont typeface="Arial" pitchFamily="34" charset="0"/>
              <a:buChar char="•"/>
              <a:defRPr sz="1600">
                <a:solidFill>
                  <a:schemeClr val="tx2"/>
                </a:solidFill>
                <a:latin typeface="Century Gothic" pitchFamily="34" charset="0"/>
              </a:defRPr>
            </a:lvl9pPr>
          </a:lstStyle>
          <a:p>
            <a:pPr eaLnBrk="1" hangingPunct="1">
              <a:spcBef>
                <a:spcPct val="0"/>
              </a:spcBef>
              <a:buClrTx/>
              <a:buFontTx/>
              <a:buNone/>
            </a:pPr>
            <a:r>
              <a:rPr lang="en-US" altLang="en-US" sz="1800" dirty="0" smtClean="0">
                <a:solidFill>
                  <a:srgbClr val="000000"/>
                </a:solidFill>
              </a:rPr>
              <a:t>Cutting </a:t>
            </a:r>
            <a:endParaRPr lang="en-US" altLang="en-US" sz="1800" dirty="0">
              <a:solidFill>
                <a:srgbClr val="000000"/>
              </a:solidFill>
            </a:endParaRPr>
          </a:p>
        </p:txBody>
      </p:sp>
      <p:sp>
        <p:nvSpPr>
          <p:cNvPr id="3" name="TextBox 2"/>
          <p:cNvSpPr txBox="1"/>
          <p:nvPr/>
        </p:nvSpPr>
        <p:spPr>
          <a:xfrm>
            <a:off x="3029073" y="961292"/>
            <a:ext cx="3371727" cy="584775"/>
          </a:xfrm>
          <a:prstGeom prst="rect">
            <a:avLst/>
          </a:prstGeom>
          <a:noFill/>
        </p:spPr>
        <p:txBody>
          <a:bodyPr wrap="square" rtlCol="0">
            <a:spAutoFit/>
          </a:bodyPr>
          <a:lstStyle/>
          <a:p>
            <a:r>
              <a:rPr lang="en-US" sz="3200" b="1" dirty="0" smtClean="0">
                <a:latin typeface="Adobe Garamond Pro Bold" pitchFamily="18" charset="0"/>
              </a:rPr>
              <a:t>Generalization</a:t>
            </a:r>
            <a:endParaRPr lang="en-US" sz="3200" b="1" dirty="0">
              <a:latin typeface="Adobe Garamond Pro Bold" pitchFamily="18" charset="0"/>
            </a:endParaRPr>
          </a:p>
        </p:txBody>
      </p:sp>
    </p:spTree>
    <p:extLst>
      <p:ext uri="{BB962C8B-B14F-4D97-AF65-F5344CB8AC3E}">
        <p14:creationId xmlns:p14="http://schemas.microsoft.com/office/powerpoint/2010/main" val="1550301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ene_01_contain_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77216" y="685800"/>
            <a:ext cx="5998029" cy="2209800"/>
          </a:xfrm>
          <a:prstGeom prst="rect">
            <a:avLst/>
          </a:prstGeom>
        </p:spPr>
      </p:pic>
      <p:sp>
        <p:nvSpPr>
          <p:cNvPr id="4" name="TextBox 3"/>
          <p:cNvSpPr txBox="1"/>
          <p:nvPr/>
        </p:nvSpPr>
        <p:spPr>
          <a:xfrm>
            <a:off x="7309938" y="1447800"/>
            <a:ext cx="1087157" cy="369332"/>
          </a:xfrm>
          <a:prstGeom prst="rect">
            <a:avLst/>
          </a:prstGeom>
          <a:noFill/>
        </p:spPr>
        <p:txBody>
          <a:bodyPr wrap="none" rtlCol="0">
            <a:spAutoFit/>
          </a:bodyPr>
          <a:lstStyle/>
          <a:p>
            <a:r>
              <a:rPr lang="en-US" dirty="0"/>
              <a:t>C</a:t>
            </a:r>
            <a:r>
              <a:rPr lang="en-US" dirty="0" smtClean="0"/>
              <a:t>ontain</a:t>
            </a:r>
            <a:endParaRPr lang="en-US" dirty="0"/>
          </a:p>
        </p:txBody>
      </p:sp>
      <p:grpSp>
        <p:nvGrpSpPr>
          <p:cNvPr id="6" name="Group 5"/>
          <p:cNvGrpSpPr/>
          <p:nvPr/>
        </p:nvGrpSpPr>
        <p:grpSpPr>
          <a:xfrm>
            <a:off x="655639" y="3814438"/>
            <a:ext cx="6202361" cy="2129162"/>
            <a:chOff x="762000" y="1383644"/>
            <a:chExt cx="7375523" cy="2638882"/>
          </a:xfrm>
        </p:grpSpPr>
        <p:pic>
          <p:nvPicPr>
            <p:cNvPr id="7" name="scene_03_grasp.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762000" y="1383644"/>
              <a:ext cx="3581400" cy="2638882"/>
            </a:xfrm>
            <a:prstGeom prst="rect">
              <a:avLst/>
            </a:prstGeom>
          </p:spPr>
        </p:pic>
        <p:pic>
          <p:nvPicPr>
            <p:cNvPr id="8" name="scene_03_grasp_rf.mp4">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4556124" y="1383644"/>
              <a:ext cx="3581399" cy="2638882"/>
            </a:xfrm>
            <a:prstGeom prst="rect">
              <a:avLst/>
            </a:prstGeom>
          </p:spPr>
        </p:pic>
      </p:grpSp>
      <p:sp>
        <p:nvSpPr>
          <p:cNvPr id="10" name="TextBox 9"/>
          <p:cNvSpPr txBox="1"/>
          <p:nvPr/>
        </p:nvSpPr>
        <p:spPr>
          <a:xfrm>
            <a:off x="7277100" y="4419600"/>
            <a:ext cx="1152832" cy="297993"/>
          </a:xfrm>
          <a:prstGeom prst="rect">
            <a:avLst/>
          </a:prstGeom>
          <a:noFill/>
        </p:spPr>
        <p:txBody>
          <a:bodyPr wrap="none" rtlCol="0">
            <a:spAutoFit/>
          </a:bodyPr>
          <a:lstStyle/>
          <a:p>
            <a:r>
              <a:rPr lang="en-US" dirty="0" smtClean="0"/>
              <a:t>Graspable</a:t>
            </a:r>
            <a:endParaRPr lang="en-US" dirty="0"/>
          </a:p>
        </p:txBody>
      </p:sp>
    </p:spTree>
    <p:extLst>
      <p:ext uri="{BB962C8B-B14F-4D97-AF65-F5344CB8AC3E}">
        <p14:creationId xmlns:p14="http://schemas.microsoft.com/office/powerpoint/2010/main" val="975628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video>
              <p:cMediaNode vol="80000">
                <p:cTn id="8" fill="hold" display="0">
                  <p:stCondLst>
                    <p:cond delay="indefinite"/>
                  </p:stCondLst>
                </p:cTn>
                <p:tgtEl>
                  <p:spTgt spid="7"/>
                </p:tgtEl>
              </p:cMediaNode>
            </p:video>
            <p:video>
              <p:cMediaNode vol="80000">
                <p:cTn id="9" fill="hold" display="0">
                  <p:stCondLst>
                    <p:cond delay="indefinite"/>
                  </p:st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0564" y="838200"/>
            <a:ext cx="4094957" cy="2993051"/>
            <a:chOff x="150564" y="838200"/>
            <a:chExt cx="4094957" cy="2993051"/>
          </a:xfrm>
        </p:grpSpPr>
        <p:pic>
          <p:nvPicPr>
            <p:cNvPr id="5122" name="Picture 2" descr="D:\CL_Work\clutter_res_eg_f.png"/>
            <p:cNvPicPr>
              <a:picLocks noChangeAspect="1" noChangeArrowheads="1"/>
            </p:cNvPicPr>
            <p:nvPr/>
          </p:nvPicPr>
          <p:blipFill rotWithShape="1">
            <a:blip r:embed="rId4">
              <a:extLst>
                <a:ext uri="{28A0092B-C50C-407E-A947-70E740481C1C}">
                  <a14:useLocalDpi xmlns:a14="http://schemas.microsoft.com/office/drawing/2010/main" val="0"/>
                </a:ext>
              </a:extLst>
            </a:blip>
            <a:srcRect l="62107"/>
            <a:stretch/>
          </p:blipFill>
          <p:spPr bwMode="auto">
            <a:xfrm>
              <a:off x="1484982" y="838202"/>
              <a:ext cx="2760539" cy="29930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CL_Work\clutter_res_eg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1" r="81547"/>
            <a:stretch/>
          </p:blipFill>
          <p:spPr bwMode="auto">
            <a:xfrm>
              <a:off x="150564" y="838200"/>
              <a:ext cx="1347284" cy="2993049"/>
            </a:xfrm>
            <a:prstGeom prst="rect">
              <a:avLst/>
            </a:prstGeom>
            <a:noFill/>
            <a:extLst>
              <a:ext uri="{909E8E84-426E-40DD-AFC4-6F175D3DCCD1}">
                <a14:hiddenFill xmlns:a14="http://schemas.microsoft.com/office/drawing/2010/main">
                  <a:solidFill>
                    <a:srgbClr val="FFFFFF"/>
                  </a:solidFill>
                </a14:hiddenFill>
              </a:ext>
            </a:extLst>
          </p:spPr>
        </p:pic>
      </p:grpSp>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3334" y="1316215"/>
            <a:ext cx="4880666" cy="2094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5040" y="3715265"/>
            <a:ext cx="2383971"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descr="D:\CL_Work\cornell_res_eg_f.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50" y="3894757"/>
            <a:ext cx="6553103" cy="255135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429500" y="6138331"/>
            <a:ext cx="1592744" cy="307777"/>
          </a:xfrm>
          <a:prstGeom prst="rect">
            <a:avLst/>
          </a:prstGeom>
        </p:spPr>
        <p:txBody>
          <a:bodyPr wrap="none">
            <a:spAutoFit/>
          </a:bodyPr>
          <a:lstStyle/>
          <a:p>
            <a:r>
              <a:rPr lang="en-US" sz="1400" dirty="0">
                <a:solidFill>
                  <a:prstClr val="black"/>
                </a:solidFill>
              </a:rPr>
              <a:t>[Lenz et al, IJRR’15]</a:t>
            </a:r>
          </a:p>
        </p:txBody>
      </p:sp>
      <p:sp>
        <p:nvSpPr>
          <p:cNvPr id="6" name="TextBox 5"/>
          <p:cNvSpPr txBox="1"/>
          <p:nvPr/>
        </p:nvSpPr>
        <p:spPr>
          <a:xfrm>
            <a:off x="3319764" y="166127"/>
            <a:ext cx="1680268" cy="646331"/>
          </a:xfrm>
          <a:prstGeom prst="rect">
            <a:avLst/>
          </a:prstGeom>
          <a:noFill/>
        </p:spPr>
        <p:txBody>
          <a:bodyPr wrap="none" rtlCol="0">
            <a:spAutoFit/>
          </a:bodyPr>
          <a:lstStyle/>
          <a:p>
            <a:r>
              <a:rPr lang="en-US" sz="3600" b="1" dirty="0" smtClean="0"/>
              <a:t>Results</a:t>
            </a:r>
            <a:endParaRPr lang="en-US" sz="3600" b="1" dirty="0"/>
          </a:p>
        </p:txBody>
      </p:sp>
      <p:sp>
        <p:nvSpPr>
          <p:cNvPr id="8" name="TextBox 7"/>
          <p:cNvSpPr txBox="1"/>
          <p:nvPr/>
        </p:nvSpPr>
        <p:spPr>
          <a:xfrm>
            <a:off x="4182762" y="2996513"/>
            <a:ext cx="184731" cy="369332"/>
          </a:xfrm>
          <a:prstGeom prst="rect">
            <a:avLst/>
          </a:prstGeom>
          <a:noFill/>
        </p:spPr>
        <p:txBody>
          <a:bodyPr wrap="none" rtlCol="0">
            <a:spAutoFit/>
          </a:bodyPr>
          <a:lstStyle/>
          <a:p>
            <a:endParaRPr lang="en-US" dirty="0"/>
          </a:p>
        </p:txBody>
      </p:sp>
      <p:pic>
        <p:nvPicPr>
          <p:cNvPr id="13" name="Picture 1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50564" y="6418734"/>
            <a:ext cx="372618" cy="336042"/>
          </a:xfrm>
          <a:prstGeom prst="rect">
            <a:avLst/>
          </a:prstGeom>
        </p:spPr>
      </p:pic>
      <p:sp>
        <p:nvSpPr>
          <p:cNvPr id="15" name="TextBox 14"/>
          <p:cNvSpPr txBox="1"/>
          <p:nvPr/>
        </p:nvSpPr>
        <p:spPr>
          <a:xfrm>
            <a:off x="609600" y="6448392"/>
            <a:ext cx="7143302" cy="338554"/>
          </a:xfrm>
          <a:prstGeom prst="rect">
            <a:avLst/>
          </a:prstGeom>
          <a:noFill/>
        </p:spPr>
        <p:txBody>
          <a:bodyPr wrap="none" rtlCol="0">
            <a:spAutoFit/>
          </a:bodyPr>
          <a:lstStyle/>
          <a:p>
            <a:r>
              <a:rPr lang="en-US" sz="1600" dirty="0" smtClean="0">
                <a:latin typeface="+mj-lt"/>
              </a:rPr>
              <a:t>is the weighted F measure, </a:t>
            </a:r>
            <a:r>
              <a:rPr lang="en-US" sz="1600" dirty="0" err="1" smtClean="0">
                <a:latin typeface="+mj-lt"/>
              </a:rPr>
              <a:t>r</a:t>
            </a:r>
            <a:r>
              <a:rPr lang="en-US" sz="1600" baseline="-25000" dirty="0" err="1" smtClean="0">
                <a:latin typeface="+mj-lt"/>
              </a:rPr>
              <a:t>a</a:t>
            </a:r>
            <a:r>
              <a:rPr lang="en-US" sz="1600" baseline="-25000" dirty="0" smtClean="0">
                <a:latin typeface="+mj-lt"/>
              </a:rPr>
              <a:t> </a:t>
            </a:r>
            <a:r>
              <a:rPr lang="en-US" sz="1600" dirty="0" smtClean="0">
                <a:latin typeface="+mj-lt"/>
              </a:rPr>
              <a:t>is recognition accuracy, d</a:t>
            </a:r>
            <a:r>
              <a:rPr lang="en-US" sz="1600" baseline="-25000" dirty="0" smtClean="0">
                <a:latin typeface="+mj-lt"/>
              </a:rPr>
              <a:t>a </a:t>
            </a:r>
            <a:r>
              <a:rPr lang="en-US" sz="1600" dirty="0" smtClean="0">
                <a:latin typeface="+mj-lt"/>
              </a:rPr>
              <a:t>is detection accuracy</a:t>
            </a:r>
            <a:endParaRPr lang="en-US" sz="1600" dirty="0">
              <a:latin typeface="+mj-lt"/>
            </a:endParaRPr>
          </a:p>
        </p:txBody>
      </p:sp>
      <p:sp>
        <p:nvSpPr>
          <p:cNvPr id="16" name="TextBox 15"/>
          <p:cNvSpPr txBox="1"/>
          <p:nvPr/>
        </p:nvSpPr>
        <p:spPr>
          <a:xfrm>
            <a:off x="5591198" y="859352"/>
            <a:ext cx="1593706" cy="369332"/>
          </a:xfrm>
          <a:prstGeom prst="rect">
            <a:avLst/>
          </a:prstGeom>
          <a:noFill/>
        </p:spPr>
        <p:txBody>
          <a:bodyPr wrap="none" rtlCol="0">
            <a:spAutoFit/>
          </a:bodyPr>
          <a:lstStyle/>
          <a:p>
            <a:r>
              <a:rPr lang="en-US" dirty="0" smtClean="0"/>
              <a:t>Our data set</a:t>
            </a:r>
            <a:endParaRPr lang="en-US" dirty="0"/>
          </a:p>
        </p:txBody>
      </p:sp>
      <p:sp>
        <p:nvSpPr>
          <p:cNvPr id="17" name="TextBox 16"/>
          <p:cNvSpPr txBox="1"/>
          <p:nvPr/>
        </p:nvSpPr>
        <p:spPr>
          <a:xfrm>
            <a:off x="6147412" y="3465530"/>
            <a:ext cx="3031599" cy="369332"/>
          </a:xfrm>
          <a:prstGeom prst="rect">
            <a:avLst/>
          </a:prstGeom>
          <a:noFill/>
        </p:spPr>
        <p:txBody>
          <a:bodyPr wrap="none" rtlCol="0">
            <a:spAutoFit/>
          </a:bodyPr>
          <a:lstStyle/>
          <a:p>
            <a:r>
              <a:rPr lang="en-US" dirty="0" smtClean="0"/>
              <a:t>Cornell Grasping Dataset</a:t>
            </a:r>
            <a:endParaRPr lang="en-US" dirty="0"/>
          </a:p>
        </p:txBody>
      </p:sp>
    </p:spTree>
    <p:extLst>
      <p:ext uri="{BB962C8B-B14F-4D97-AF65-F5344CB8AC3E}">
        <p14:creationId xmlns:p14="http://schemas.microsoft.com/office/powerpoint/2010/main" val="253467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23"/>
                                        </p:tgtEl>
                                        <p:attrNameLst>
                                          <p:attrName>style.visibility</p:attrName>
                                        </p:attrNameLst>
                                      </p:cBhvr>
                                      <p:to>
                                        <p:strVal val="visible"/>
                                      </p:to>
                                    </p:set>
                                    <p:animEffect transition="in" filter="fade">
                                      <p:cBhvr>
                                        <p:cTn id="11" dur="500"/>
                                        <p:tgtEl>
                                          <p:spTgt spid="512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5125"/>
                                        </p:tgtEl>
                                        <p:attrNameLst>
                                          <p:attrName>style.visibility</p:attrName>
                                        </p:attrNameLst>
                                      </p:cBhvr>
                                      <p:to>
                                        <p:strVal val="visible"/>
                                      </p:to>
                                    </p:set>
                                    <p:animEffect transition="in" filter="fade">
                                      <p:cBhvr>
                                        <p:cTn id="18" dur="500"/>
                                        <p:tgtEl>
                                          <p:spTgt spid="5125"/>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5124"/>
                                        </p:tgtEl>
                                        <p:attrNameLst>
                                          <p:attrName>style.visibility</p:attrName>
                                        </p:attrNameLst>
                                      </p:cBhvr>
                                      <p:to>
                                        <p:strVal val="visible"/>
                                      </p:to>
                                    </p:set>
                                    <p:animEffect transition="in" filter="fade">
                                      <p:cBhvr>
                                        <p:cTn id="22" dur="500"/>
                                        <p:tgtEl>
                                          <p:spTgt spid="51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Was  (from form to function)</a:t>
            </a:r>
          </a:p>
          <a:p>
            <a:endParaRPr lang="en-US" dirty="0"/>
          </a:p>
          <a:p>
            <a:endParaRPr lang="en-US" dirty="0" smtClean="0"/>
          </a:p>
          <a:p>
            <a:r>
              <a:rPr lang="en-US" dirty="0" smtClean="0"/>
              <a:t>Is (incorporate the object/tool in the action)</a:t>
            </a:r>
          </a:p>
          <a:p>
            <a:endParaRPr lang="en-US" dirty="0"/>
          </a:p>
          <a:p>
            <a:endParaRPr lang="en-US" dirty="0" smtClean="0"/>
          </a:p>
          <a:p>
            <a:r>
              <a:rPr lang="en-US" dirty="0" smtClean="0"/>
              <a:t>Will be (rules of contact, </a:t>
            </a:r>
            <a:r>
              <a:rPr lang="en-US" altLang="en-US" dirty="0"/>
              <a:t>g</a:t>
            </a:r>
            <a:r>
              <a:rPr lang="en-US" dirty="0" smtClean="0"/>
              <a:t>rammar of forces)</a:t>
            </a:r>
            <a:endParaRPr lang="en-US" dirty="0"/>
          </a:p>
        </p:txBody>
      </p:sp>
    </p:spTree>
    <p:extLst>
      <p:ext uri="{BB962C8B-B14F-4D97-AF65-F5344CB8AC3E}">
        <p14:creationId xmlns:p14="http://schemas.microsoft.com/office/powerpoint/2010/main" val="28786130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CRA2015-Supp-Video-Final.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5400" y="685800"/>
            <a:ext cx="6858000" cy="5053179"/>
          </a:xfrm>
          <a:prstGeom prst="rect">
            <a:avLst/>
          </a:prstGeom>
        </p:spPr>
      </p:pic>
    </p:spTree>
    <p:extLst>
      <p:ext uri="{BB962C8B-B14F-4D97-AF65-F5344CB8AC3E}">
        <p14:creationId xmlns:p14="http://schemas.microsoft.com/office/powerpoint/2010/main" val="40816053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Grasp TYPE and INTENTION</a:t>
            </a:r>
            <a:endParaRPr lang="en-US" dirty="0"/>
          </a:p>
        </p:txBody>
      </p: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2057400"/>
            <a:ext cx="7086600" cy="4432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10785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09800"/>
            <a:ext cx="796290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8549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GRASP TYPES</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56520" y="1752600"/>
            <a:ext cx="8135080" cy="4800600"/>
          </a:xfrm>
          <a:prstGeom prst="rect">
            <a:avLst/>
          </a:prstGeom>
        </p:spPr>
      </p:pic>
    </p:spTree>
    <p:extLst>
      <p:ext uri="{BB962C8B-B14F-4D97-AF65-F5344CB8AC3E}">
        <p14:creationId xmlns:p14="http://schemas.microsoft.com/office/powerpoint/2010/main" val="17216522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grasp types?</a:t>
            </a:r>
            <a:endParaRPr lang="en-US" dirty="0"/>
          </a:p>
        </p:txBody>
      </p:sp>
      <p:sp>
        <p:nvSpPr>
          <p:cNvPr id="3" name="Content Placeholder 2"/>
          <p:cNvSpPr>
            <a:spLocks noGrp="1"/>
          </p:cNvSpPr>
          <p:nvPr>
            <p:ph idx="1"/>
          </p:nvPr>
        </p:nvSpPr>
        <p:spPr/>
        <p:txBody>
          <a:bodyPr/>
          <a:lstStyle/>
          <a:p>
            <a:r>
              <a:rPr lang="en-US" dirty="0" smtClean="0"/>
              <a:t>Feature  for action recognition</a:t>
            </a:r>
          </a:p>
          <a:p>
            <a:pPr marL="114300" indent="0">
              <a:buNone/>
            </a:pPr>
            <a:endParaRPr lang="en-US" dirty="0" smtClean="0"/>
          </a:p>
          <a:p>
            <a:r>
              <a:rPr lang="en-US" dirty="0" smtClean="0"/>
              <a:t>Feature for temporal segmentation -&gt; different actions</a:t>
            </a:r>
          </a:p>
          <a:p>
            <a:r>
              <a:rPr lang="en-US" dirty="0" smtClean="0"/>
              <a:t>Encodes information about user intention</a:t>
            </a:r>
          </a:p>
          <a:p>
            <a:pPr marL="114300" indent="0">
              <a:buNone/>
            </a:pPr>
            <a:endParaRPr lang="en-US" dirty="0" smtClean="0"/>
          </a:p>
          <a:p>
            <a:r>
              <a:rPr lang="en-US" dirty="0" smtClean="0"/>
              <a:t>To enable real-time Prediction </a:t>
            </a:r>
          </a:p>
          <a:p>
            <a:pPr marL="114300" indent="0">
              <a:buNone/>
            </a:pPr>
            <a:endParaRPr lang="en-US" dirty="0" smtClean="0"/>
          </a:p>
          <a:p>
            <a:r>
              <a:rPr lang="en-US" dirty="0"/>
              <a:t>S</a:t>
            </a:r>
            <a:r>
              <a:rPr lang="en-US" dirty="0" smtClean="0"/>
              <a:t>imulate movement on the robot</a:t>
            </a:r>
            <a:endParaRPr lang="en-US" dirty="0"/>
          </a:p>
        </p:txBody>
      </p:sp>
    </p:spTree>
    <p:extLst>
      <p:ext uri="{BB962C8B-B14F-4D97-AF65-F5344CB8AC3E}">
        <p14:creationId xmlns:p14="http://schemas.microsoft.com/office/powerpoint/2010/main" val="33887219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Experiment on grasp type intention with Amazon </a:t>
            </a:r>
            <a:r>
              <a:rPr lang="en-US" sz="3600" dirty="0" err="1"/>
              <a:t>Turkers</a:t>
            </a:r>
            <a:endParaRPr lang="en-US" dirty="0"/>
          </a:p>
        </p:txBody>
      </p:sp>
      <p:pic>
        <p:nvPicPr>
          <p:cNvPr id="2560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07198" y="1752600"/>
            <a:ext cx="7729603" cy="437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05096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916040"/>
            <a:ext cx="7547387" cy="369332"/>
          </a:xfrm>
          <a:prstGeom prst="rect">
            <a:avLst/>
          </a:prstGeom>
          <a:noFill/>
        </p:spPr>
        <p:txBody>
          <a:bodyPr wrap="none" rtlCol="0">
            <a:spAutoFit/>
          </a:bodyPr>
          <a:lstStyle/>
          <a:p>
            <a:r>
              <a:rPr lang="en-US" dirty="0" smtClean="0"/>
              <a:t>Please </a:t>
            </a:r>
            <a:r>
              <a:rPr lang="en-US" dirty="0"/>
              <a:t>select the hand grasp type used in one of the three action categories</a:t>
            </a:r>
          </a:p>
        </p:txBody>
      </p:sp>
      <p:pic>
        <p:nvPicPr>
          <p:cNvPr id="10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0" y="2624614"/>
            <a:ext cx="4974004" cy="1862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81000" y="609600"/>
            <a:ext cx="8477001" cy="461665"/>
          </a:xfrm>
          <a:prstGeom prst="rect">
            <a:avLst/>
          </a:prstGeom>
          <a:noFill/>
        </p:spPr>
        <p:txBody>
          <a:bodyPr wrap="none" rtlCol="0">
            <a:spAutoFit/>
          </a:bodyPr>
          <a:lstStyle/>
          <a:p>
            <a:r>
              <a:rPr lang="en-US" sz="2400" dirty="0" smtClean="0"/>
              <a:t>Experiment on grasp type intention with Amazon </a:t>
            </a:r>
            <a:r>
              <a:rPr lang="en-US" sz="2400" dirty="0" err="1" smtClean="0"/>
              <a:t>Turkers</a:t>
            </a:r>
            <a:endParaRPr lang="en-US" sz="2400" dirty="0"/>
          </a:p>
        </p:txBody>
      </p:sp>
      <p:sp>
        <p:nvSpPr>
          <p:cNvPr id="6" name="TextBox 5"/>
          <p:cNvSpPr txBox="1"/>
          <p:nvPr/>
        </p:nvSpPr>
        <p:spPr>
          <a:xfrm>
            <a:off x="533400" y="1133425"/>
            <a:ext cx="1284711" cy="369332"/>
          </a:xfrm>
          <a:prstGeom prst="rect">
            <a:avLst/>
          </a:prstGeom>
          <a:noFill/>
        </p:spPr>
        <p:txBody>
          <a:bodyPr wrap="none" rtlCol="0">
            <a:spAutoFit/>
          </a:bodyPr>
          <a:lstStyle/>
          <a:p>
            <a:r>
              <a:rPr lang="en-US" dirty="0" smtClean="0">
                <a:solidFill>
                  <a:srgbClr val="0070C0"/>
                </a:solidFill>
              </a:rPr>
              <a:t>An example</a:t>
            </a:r>
            <a:endParaRPr lang="en-US" dirty="0">
              <a:solidFill>
                <a:srgbClr val="0070C0"/>
              </a:solidFill>
            </a:endParaRPr>
          </a:p>
        </p:txBody>
      </p:sp>
      <p:pic>
        <p:nvPicPr>
          <p:cNvPr id="103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 y="2690812"/>
            <a:ext cx="1933575"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75" y="2363232"/>
            <a:ext cx="2305050"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375933"/>
            <a:ext cx="3721099" cy="2453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69333" y="6290159"/>
            <a:ext cx="8669303" cy="584775"/>
          </a:xfrm>
          <a:prstGeom prst="rect">
            <a:avLst/>
          </a:prstGeom>
          <a:noFill/>
        </p:spPr>
        <p:txBody>
          <a:bodyPr wrap="square" rtlCol="0">
            <a:spAutoFit/>
          </a:bodyPr>
          <a:lstStyle/>
          <a:p>
            <a:r>
              <a:rPr lang="en-US" sz="1400" dirty="0"/>
              <a:t>Does the grasp type reveal action </a:t>
            </a:r>
            <a:r>
              <a:rPr lang="en-US" sz="1400" dirty="0" smtClean="0"/>
              <a:t>intention?  Y .Zhang</a:t>
            </a:r>
            <a:r>
              <a:rPr lang="en-US" sz="1400" dirty="0"/>
              <a:t>, </a:t>
            </a:r>
            <a:r>
              <a:rPr lang="en-US" sz="1400" dirty="0" smtClean="0"/>
              <a:t>Y. </a:t>
            </a:r>
            <a:r>
              <a:rPr lang="en-US" sz="1400" dirty="0"/>
              <a:t>Yang, </a:t>
            </a:r>
            <a:r>
              <a:rPr lang="en-US" sz="1400" dirty="0" smtClean="0"/>
              <a:t>C. </a:t>
            </a:r>
            <a:r>
              <a:rPr lang="en-US" sz="1400" dirty="0" err="1"/>
              <a:t>Fermüller</a:t>
            </a:r>
            <a:r>
              <a:rPr lang="en-US" sz="1400" dirty="0"/>
              <a:t> and </a:t>
            </a:r>
            <a:r>
              <a:rPr lang="en-US" sz="1400" dirty="0" smtClean="0"/>
              <a:t>Y. </a:t>
            </a:r>
            <a:r>
              <a:rPr lang="en-US" sz="1400" dirty="0" err="1" smtClean="0"/>
              <a:t>Aloimonos</a:t>
            </a:r>
            <a:r>
              <a:rPr lang="en-US" sz="1400" dirty="0" smtClean="0"/>
              <a:t>, VSS 2015</a:t>
            </a:r>
            <a:endParaRPr lang="en-US" sz="1400" dirty="0"/>
          </a:p>
          <a:p>
            <a:endParaRPr lang="en-US" dirty="0"/>
          </a:p>
        </p:txBody>
      </p:sp>
      <p:sp>
        <p:nvSpPr>
          <p:cNvPr id="9" name="TextBox 8"/>
          <p:cNvSpPr txBox="1"/>
          <p:nvPr/>
        </p:nvSpPr>
        <p:spPr>
          <a:xfrm>
            <a:off x="2133600" y="1362042"/>
            <a:ext cx="3505200" cy="738664"/>
          </a:xfrm>
          <a:prstGeom prst="rect">
            <a:avLst/>
          </a:prstGeom>
          <a:noFill/>
        </p:spPr>
        <p:txBody>
          <a:bodyPr wrap="square" rtlCol="0">
            <a:spAutoFit/>
          </a:bodyPr>
          <a:lstStyle/>
          <a:p>
            <a:r>
              <a:rPr lang="en-US" sz="2400" dirty="0"/>
              <a:t>Question 1 out of 39</a:t>
            </a:r>
          </a:p>
          <a:p>
            <a:endParaRPr lang="en-US" dirty="0"/>
          </a:p>
        </p:txBody>
      </p:sp>
    </p:spTree>
    <p:extLst>
      <p:ext uri="{BB962C8B-B14F-4D97-AF65-F5344CB8AC3E}">
        <p14:creationId xmlns:p14="http://schemas.microsoft.com/office/powerpoint/2010/main" val="140061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219200"/>
            <a:ext cx="7551267" cy="4663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312095" y="6107668"/>
            <a:ext cx="3301738" cy="369332"/>
          </a:xfrm>
          <a:prstGeom prst="rect">
            <a:avLst/>
          </a:prstGeom>
          <a:noFill/>
        </p:spPr>
        <p:txBody>
          <a:bodyPr wrap="none" rtlCol="0">
            <a:spAutoFit/>
          </a:bodyPr>
          <a:lstStyle/>
          <a:p>
            <a:r>
              <a:rPr lang="en-US" dirty="0" smtClean="0"/>
              <a:t>Humans accuracy in classification</a:t>
            </a:r>
            <a:endParaRPr lang="en-US" dirty="0"/>
          </a:p>
        </p:txBody>
      </p:sp>
      <p:sp>
        <p:nvSpPr>
          <p:cNvPr id="3" name="TextBox 2"/>
          <p:cNvSpPr txBox="1"/>
          <p:nvPr/>
        </p:nvSpPr>
        <p:spPr>
          <a:xfrm>
            <a:off x="1524000" y="609600"/>
            <a:ext cx="6277488" cy="369332"/>
          </a:xfrm>
          <a:prstGeom prst="rect">
            <a:avLst/>
          </a:prstGeom>
          <a:noFill/>
        </p:spPr>
        <p:txBody>
          <a:bodyPr wrap="none" rtlCol="0">
            <a:spAutoFit/>
          </a:bodyPr>
          <a:lstStyle/>
          <a:p>
            <a:r>
              <a:rPr lang="en-US" dirty="0" smtClean="0"/>
              <a:t>57 subjects participated, and 48 were considered valid responses</a:t>
            </a:r>
            <a:endParaRPr lang="en-US" dirty="0"/>
          </a:p>
        </p:txBody>
      </p:sp>
    </p:spTree>
    <p:extLst>
      <p:ext uri="{BB962C8B-B14F-4D97-AF65-F5344CB8AC3E}">
        <p14:creationId xmlns:p14="http://schemas.microsoft.com/office/powerpoint/2010/main" val="39692646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of the experiment</a:t>
            </a:r>
            <a:endParaRPr lang="en-US" dirty="0"/>
          </a:p>
        </p:txBody>
      </p:sp>
      <p:sp>
        <p:nvSpPr>
          <p:cNvPr id="3" name="Content Placeholder 2"/>
          <p:cNvSpPr>
            <a:spLocks noGrp="1"/>
          </p:cNvSpPr>
          <p:nvPr>
            <p:ph idx="1"/>
          </p:nvPr>
        </p:nvSpPr>
        <p:spPr/>
        <p:txBody>
          <a:bodyPr/>
          <a:lstStyle/>
          <a:p>
            <a:r>
              <a:rPr lang="en-US" dirty="0" smtClean="0"/>
              <a:t>Accuracy of action classification nearly same for </a:t>
            </a:r>
            <a:r>
              <a:rPr lang="en-US" i="1" dirty="0" smtClean="0"/>
              <a:t>hand patche</a:t>
            </a:r>
            <a:r>
              <a:rPr lang="en-US" dirty="0" smtClean="0"/>
              <a:t>s and </a:t>
            </a:r>
            <a:r>
              <a:rPr lang="en-US" i="1" dirty="0" smtClean="0"/>
              <a:t>whole image </a:t>
            </a:r>
            <a:r>
              <a:rPr lang="en-US" dirty="0" smtClean="0"/>
              <a:t>(71% vs 77%)</a:t>
            </a:r>
          </a:p>
          <a:p>
            <a:pPr marL="114300" indent="0">
              <a:buNone/>
            </a:pPr>
            <a:endParaRPr lang="en-US" dirty="0" smtClean="0"/>
          </a:p>
          <a:p>
            <a:r>
              <a:rPr lang="en-US" dirty="0" smtClean="0"/>
              <a:t>Accuracy decreased significantly when subjects saw segmented hands (54%)</a:t>
            </a:r>
          </a:p>
          <a:p>
            <a:pPr marL="0" indent="0">
              <a:buNone/>
            </a:pPr>
            <a:r>
              <a:rPr lang="en-US" dirty="0"/>
              <a:t> </a:t>
            </a:r>
            <a:r>
              <a:rPr lang="en-US" dirty="0" smtClean="0"/>
              <a:t>   (significant 99.9%on t-test)</a:t>
            </a:r>
          </a:p>
          <a:p>
            <a:pPr marL="0" indent="0">
              <a:buNone/>
            </a:pPr>
            <a:endParaRPr lang="en-US" dirty="0" smtClean="0"/>
          </a:p>
          <a:p>
            <a:r>
              <a:rPr lang="en-US" dirty="0" smtClean="0"/>
              <a:t>Findings confirm importance of grasp type as symbolic feature</a:t>
            </a:r>
            <a:endParaRPr lang="en-US" dirty="0"/>
          </a:p>
        </p:txBody>
      </p:sp>
    </p:spTree>
    <p:extLst>
      <p:ext uri="{BB962C8B-B14F-4D97-AF65-F5344CB8AC3E}">
        <p14:creationId xmlns:p14="http://schemas.microsoft.com/office/powerpoint/2010/main" val="2851968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150" y="633413"/>
            <a:ext cx="6743700" cy="559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86253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40000" y="1600200"/>
            <a:ext cx="7675350" cy="4609414"/>
          </a:xfrm>
          <a:prstGeom prst="rect">
            <a:avLst/>
          </a:prstGeom>
          <a:gradFill flip="none" rotWithShape="1">
            <a:gsLst>
              <a:gs pos="34000">
                <a:schemeClr val="tx1"/>
              </a:gs>
              <a:gs pos="0">
                <a:schemeClr val="tx1">
                  <a:lumMod val="85000"/>
                </a:schemeClr>
              </a:gs>
              <a:gs pos="100000">
                <a:schemeClr val="tx2">
                  <a:lumMod val="0"/>
                  <a:lumOff val="100000"/>
                </a:schemeClr>
              </a:gs>
            </a:gsLst>
            <a:lin ang="13500000" scaled="1"/>
            <a:tileRect/>
          </a:gradFill>
          <a:ln w="12700" cap="flat" cmpd="sng" algn="ctr">
            <a:noFill/>
            <a:prstDash val="solid"/>
            <a:miter lim="800000"/>
          </a:ln>
          <a:effectLst/>
        </p:spPr>
        <p:txBody>
          <a:bodyPr lIns="228600" tIns="137160" rIns="228600" rtlCol="0" anchor="t"/>
          <a:lstStyle/>
          <a:p>
            <a:pPr marL="0" marR="0" lvl="0" indent="0" defTabSz="3507730" eaLnBrk="1" fontAlgn="auto" latinLnBrk="0" hangingPunct="1">
              <a:lnSpc>
                <a:spcPct val="100000"/>
              </a:lnSpc>
              <a:spcBef>
                <a:spcPts val="0"/>
              </a:spcBef>
              <a:spcAft>
                <a:spcPts val="0"/>
              </a:spcAft>
              <a:buClrTx/>
              <a:buSzTx/>
              <a:buFontTx/>
              <a:buNone/>
              <a:tabLst/>
              <a:defRPr/>
            </a:pPr>
            <a:endParaRPr kumimoji="0" lang="en-US" sz="6000" b="1" i="0" u="none" strike="noStrike" kern="0" cap="none" spc="0" normalizeH="0" baseline="0" noProof="0" dirty="0" smtClean="0">
              <a:ln>
                <a:noFill/>
              </a:ln>
              <a:solidFill>
                <a:prstClr val="black"/>
              </a:solidFill>
              <a:effectLst/>
              <a:uLnTx/>
              <a:uFillTx/>
              <a:latin typeface="Helvetica" panose="020B0604020202020204" pitchFamily="34" charset="0"/>
              <a:cs typeface="Helvetica" panose="020B0604020202020204" pitchFamily="34" charset="0"/>
            </a:endParaRPr>
          </a:p>
        </p:txBody>
      </p:sp>
      <p:grpSp>
        <p:nvGrpSpPr>
          <p:cNvPr id="6" name="Group 5"/>
          <p:cNvGrpSpPr/>
          <p:nvPr/>
        </p:nvGrpSpPr>
        <p:grpSpPr>
          <a:xfrm>
            <a:off x="1039175" y="2235427"/>
            <a:ext cx="4599926" cy="3218196"/>
            <a:chOff x="15986234" y="9720263"/>
            <a:chExt cx="4335518" cy="3033211"/>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2026" t="15443" r="12112" b="31483"/>
            <a:stretch/>
          </p:blipFill>
          <p:spPr>
            <a:xfrm>
              <a:off x="15986234" y="9720263"/>
              <a:ext cx="4335518" cy="3033211"/>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54135" t="57137" r="27507" b="19410"/>
            <a:stretch/>
          </p:blipFill>
          <p:spPr>
            <a:xfrm>
              <a:off x="17659572" y="10266700"/>
              <a:ext cx="801424" cy="473163"/>
            </a:xfrm>
            <a:prstGeom prst="rect">
              <a:avLst/>
            </a:prstGeom>
          </p:spPr>
        </p:pic>
      </p:grpSp>
      <p:sp>
        <p:nvSpPr>
          <p:cNvPr id="17" name="Freeform 16"/>
          <p:cNvSpPr/>
          <p:nvPr/>
        </p:nvSpPr>
        <p:spPr>
          <a:xfrm>
            <a:off x="840000" y="4882237"/>
            <a:ext cx="7675350" cy="1327377"/>
          </a:xfrm>
          <a:custGeom>
            <a:avLst/>
            <a:gdLst>
              <a:gd name="connsiteX0" fmla="*/ 6042493 w 7675350"/>
              <a:gd name="connsiteY0" fmla="*/ 0 h 1327377"/>
              <a:gd name="connsiteX1" fmla="*/ 7675350 w 7675350"/>
              <a:gd name="connsiteY1" fmla="*/ 581661 h 1327377"/>
              <a:gd name="connsiteX2" fmla="*/ 7675350 w 7675350"/>
              <a:gd name="connsiteY2" fmla="*/ 1327377 h 1327377"/>
              <a:gd name="connsiteX3" fmla="*/ 0 w 7675350"/>
              <a:gd name="connsiteY3" fmla="*/ 1327377 h 1327377"/>
              <a:gd name="connsiteX4" fmla="*/ 0 w 7675350"/>
              <a:gd name="connsiteY4" fmla="*/ 783721 h 1327377"/>
              <a:gd name="connsiteX5" fmla="*/ 6042493 w 7675350"/>
              <a:gd name="connsiteY5" fmla="*/ 0 h 132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75350" h="1327377">
                <a:moveTo>
                  <a:pt x="6042493" y="0"/>
                </a:moveTo>
                <a:lnTo>
                  <a:pt x="7675350" y="581661"/>
                </a:lnTo>
                <a:lnTo>
                  <a:pt x="7675350" y="1327377"/>
                </a:lnTo>
                <a:lnTo>
                  <a:pt x="0" y="1327377"/>
                </a:lnTo>
                <a:lnTo>
                  <a:pt x="0" y="783721"/>
                </a:lnTo>
                <a:lnTo>
                  <a:pt x="6042493" y="0"/>
                </a:lnTo>
                <a:close/>
              </a:path>
            </a:pathLst>
          </a:custGeom>
          <a:gradFill flip="none" rotWithShape="1">
            <a:gsLst>
              <a:gs pos="0">
                <a:srgbClr val="FBE19F"/>
              </a:gs>
              <a:gs pos="35000">
                <a:srgbClr val="FBE19F"/>
              </a:gs>
              <a:gs pos="100000">
                <a:srgbClr val="E6C6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677675" y="4292877"/>
            <a:ext cx="1472155" cy="1698041"/>
          </a:xfrm>
          <a:prstGeom prst="rect">
            <a:avLst/>
          </a:prstGeom>
        </p:spPr>
      </p:pic>
      <p:pic>
        <p:nvPicPr>
          <p:cNvPr id="14" name="Picture 2" descr="http://rr-web.s3.amazonaws.com/assets/baxter-emotions.jpg"/>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2235" b="94413" l="413" r="95041"/>
                    </a14:imgEffect>
                    <a14:imgEffect>
                      <a14:brightnessContrast contrast="20000"/>
                    </a14:imgEffect>
                  </a14:imgLayer>
                </a14:imgProps>
              </a:ext>
              <a:ext uri="{28A0092B-C50C-407E-A947-70E740481C1C}">
                <a14:useLocalDpi xmlns:a14="http://schemas.microsoft.com/office/drawing/2010/main" val="0"/>
              </a:ext>
            </a:extLst>
          </a:blip>
          <a:srcRect l="-2474"/>
          <a:stretch/>
        </p:blipFill>
        <p:spPr bwMode="auto">
          <a:xfrm>
            <a:off x="2697206" y="2606285"/>
            <a:ext cx="1124067" cy="812941"/>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628650" y="365126"/>
            <a:ext cx="8515350" cy="108165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400" b="0" kern="1200">
                <a:solidFill>
                  <a:schemeClr val="accent1"/>
                </a:solidFill>
                <a:latin typeface="+mj-lt"/>
                <a:ea typeface="+mj-ea"/>
                <a:cs typeface="+mj-cs"/>
              </a:defRPr>
            </a:lvl1pPr>
          </a:lstStyle>
          <a:p>
            <a:r>
              <a:rPr lang="en-US" sz="4000" dirty="0" smtClean="0">
                <a:solidFill>
                  <a:schemeClr val="tx2"/>
                </a:solidFill>
              </a:rPr>
              <a:t>Baxter, please pour me some soup.</a:t>
            </a:r>
            <a:endParaRPr lang="en-US" sz="4000" dirty="0">
              <a:solidFill>
                <a:schemeClr val="tx2"/>
              </a:solidFill>
            </a:endParaRPr>
          </a:p>
        </p:txBody>
      </p:sp>
      <p:pic>
        <p:nvPicPr>
          <p:cNvPr id="18" name="Picture 17"/>
          <p:cNvPicPr>
            <a:picLocks noChangeAspect="1"/>
          </p:cNvPicPr>
          <p:nvPr/>
        </p:nvPicPr>
        <p:blipFill>
          <a:blip r:embed="rId9" cstate="print">
            <a:extLst>
              <a:ext uri="{BEBA8EAE-BF5A-486C-A8C5-ECC9F3942E4B}">
                <a14:imgProps xmlns:a14="http://schemas.microsoft.com/office/drawing/2010/main">
                  <a14:imgLayer r:embed="rId10">
                    <a14:imgEffect>
                      <a14:backgroundRemoval t="6620" b="82247" l="4467" r="95409"/>
                    </a14:imgEffect>
                  </a14:imgLayer>
                </a14:imgProps>
              </a:ext>
              <a:ext uri="{28A0092B-C50C-407E-A947-70E740481C1C}">
                <a14:useLocalDpi xmlns:a14="http://schemas.microsoft.com/office/drawing/2010/main" val="0"/>
              </a:ext>
            </a:extLst>
          </a:blip>
          <a:stretch>
            <a:fillRect/>
          </a:stretch>
        </p:blipFill>
        <p:spPr>
          <a:xfrm rot="362942">
            <a:off x="3202382" y="5395541"/>
            <a:ext cx="1823527" cy="867315"/>
          </a:xfrm>
          <a:prstGeom prst="rect">
            <a:avLst/>
          </a:prstGeom>
        </p:spPr>
      </p:pic>
      <p:pic>
        <p:nvPicPr>
          <p:cNvPr id="19" name="Picture 18"/>
          <p:cNvPicPr>
            <a:picLocks noChangeAspect="1"/>
          </p:cNvPicPr>
          <p:nvPr/>
        </p:nvPicPr>
        <p:blipFill>
          <a:blip r:embed="rId11" cstate="print">
            <a:extLst>
              <a:ext uri="{BEBA8EAE-BF5A-486C-A8C5-ECC9F3942E4B}">
                <a14:imgProps xmlns:a14="http://schemas.microsoft.com/office/drawing/2010/main">
                  <a14:imgLayer r:embed="rId12">
                    <a14:imgEffect>
                      <a14:backgroundRemoval t="8750" b="91250" l="4500" r="91500"/>
                    </a14:imgEffect>
                  </a14:imgLayer>
                </a14:imgProps>
              </a:ext>
              <a:ext uri="{28A0092B-C50C-407E-A947-70E740481C1C}">
                <a14:useLocalDpi xmlns:a14="http://schemas.microsoft.com/office/drawing/2010/main" val="0"/>
              </a:ext>
            </a:extLst>
          </a:blip>
          <a:stretch>
            <a:fillRect/>
          </a:stretch>
        </p:blipFill>
        <p:spPr>
          <a:xfrm>
            <a:off x="6022974" y="4613281"/>
            <a:ext cx="1213948" cy="1400215"/>
          </a:xfrm>
          <a:prstGeom prst="rect">
            <a:avLst/>
          </a:prstGeom>
        </p:spPr>
      </p:pic>
    </p:spTree>
    <p:extLst>
      <p:ext uri="{BB962C8B-B14F-4D97-AF65-F5344CB8AC3E}">
        <p14:creationId xmlns:p14="http://schemas.microsoft.com/office/powerpoint/2010/main" val="376910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algorithm [2]</a:t>
            </a:r>
            <a:endParaRPr lang="en-US" dirty="0"/>
          </a:p>
        </p:txBody>
      </p:sp>
      <p:sp>
        <p:nvSpPr>
          <p:cNvPr id="4" name="Content Placeholder 3"/>
          <p:cNvSpPr txBox="1">
            <a:spLocks noGrp="1"/>
          </p:cNvSpPr>
          <p:nvPr>
            <p:ph idx="1"/>
          </p:nvPr>
        </p:nvSpPr>
        <p:spPr>
          <a:xfrm>
            <a:off x="457200" y="1752600"/>
            <a:ext cx="8229600" cy="2936188"/>
          </a:xfrm>
          <a:prstGeom prst="rect">
            <a:avLst/>
          </a:prstGeom>
          <a:noFill/>
        </p:spPr>
        <p:txBody>
          <a:bodyPr wrap="square" rtlCol="0">
            <a:spAutoFit/>
          </a:bodyPr>
          <a:lstStyle/>
          <a:p>
            <a:pPr marL="914400" indent="-914400">
              <a:buFont typeface="+mj-lt"/>
              <a:buAutoNum type="arabicPeriod"/>
            </a:pPr>
            <a:r>
              <a:rPr lang="en-US" sz="1800" dirty="0" smtClean="0"/>
              <a:t>Detect hand patches [1]</a:t>
            </a:r>
          </a:p>
          <a:p>
            <a:pPr marL="914400" indent="-914400">
              <a:buFont typeface="+mj-lt"/>
              <a:buAutoNum type="arabicPeriod"/>
            </a:pPr>
            <a:r>
              <a:rPr lang="en-US" sz="1800" dirty="0" smtClean="0"/>
              <a:t>Classify the grasp type using a Convolutional Neural network (CNN) of 5 layers -&gt;  7 dim. prob.  vectors for each patch (P</a:t>
            </a:r>
            <a:r>
              <a:rPr lang="en-US" sz="1800" baseline="-25000" dirty="0" smtClean="0"/>
              <a:t>GraspType1</a:t>
            </a:r>
            <a:r>
              <a:rPr lang="en-US" sz="1800" dirty="0" smtClean="0"/>
              <a:t> and P</a:t>
            </a:r>
            <a:r>
              <a:rPr lang="en-US" sz="1800" baseline="-25000" dirty="0" smtClean="0"/>
              <a:t>GraspType2</a:t>
            </a:r>
            <a:r>
              <a:rPr lang="en-US" sz="1800" dirty="0" smtClean="0"/>
              <a:t>)</a:t>
            </a:r>
          </a:p>
          <a:p>
            <a:pPr marL="914400" indent="-914400">
              <a:buFont typeface="+mj-lt"/>
              <a:buAutoNum type="arabicPeriod"/>
            </a:pPr>
            <a:r>
              <a:rPr lang="en-US" sz="1800" dirty="0" smtClean="0"/>
              <a:t>Derive action intention as 3-dim prob. vector P</a:t>
            </a:r>
            <a:r>
              <a:rPr lang="en-US" sz="1800" baseline="-25000" dirty="0" smtClean="0"/>
              <a:t>int </a:t>
            </a:r>
            <a:r>
              <a:rPr lang="en-US" sz="1800" dirty="0" smtClean="0"/>
              <a:t>using SVM: </a:t>
            </a:r>
            <a:r>
              <a:rPr lang="en-US" sz="1800" dirty="0" err="1" smtClean="0"/>
              <a:t>P</a:t>
            </a:r>
            <a:r>
              <a:rPr lang="en-US" sz="1800" baseline="-25000" dirty="0" err="1" smtClean="0"/>
              <a:t>Int</a:t>
            </a:r>
            <a:r>
              <a:rPr lang="en-US" sz="1800" dirty="0" smtClean="0"/>
              <a:t> </a:t>
            </a:r>
            <a:r>
              <a:rPr lang="en-US" sz="1800" dirty="0"/>
              <a:t>= </a:t>
            </a:r>
            <a:r>
              <a:rPr lang="en-US" sz="1800" dirty="0" smtClean="0"/>
              <a:t>f(P</a:t>
            </a:r>
            <a:r>
              <a:rPr lang="en-US" sz="1800" baseline="-25000" dirty="0" smtClean="0"/>
              <a:t>GraspType1</a:t>
            </a:r>
            <a:r>
              <a:rPr lang="en-US" sz="1800" dirty="0"/>
              <a:t>; </a:t>
            </a:r>
            <a:r>
              <a:rPr lang="en-US" sz="1800" dirty="0" smtClean="0"/>
              <a:t>P</a:t>
            </a:r>
            <a:r>
              <a:rPr lang="en-US" sz="1800" baseline="-25000" dirty="0" smtClean="0"/>
              <a:t>GraspType2</a:t>
            </a:r>
            <a:r>
              <a:rPr lang="en-US" sz="1800" dirty="0" smtClean="0"/>
              <a:t>|</a:t>
            </a:r>
            <a:r>
              <a:rPr lang="el-GR" sz="1800" dirty="0" smtClean="0"/>
              <a:t>θ</a:t>
            </a:r>
            <a:r>
              <a:rPr lang="en-US" sz="1800" dirty="0" smtClean="0"/>
              <a:t>)</a:t>
            </a:r>
          </a:p>
          <a:p>
            <a:pPr marL="114300" indent="0">
              <a:buNone/>
            </a:pPr>
            <a:r>
              <a:rPr lang="en-US" sz="1800" dirty="0"/>
              <a:t> </a:t>
            </a:r>
            <a:r>
              <a:rPr lang="en-US" sz="1800" dirty="0" smtClean="0"/>
              <a:t>           with </a:t>
            </a:r>
            <a:r>
              <a:rPr lang="el-GR" sz="1800" dirty="0" smtClean="0"/>
              <a:t>θ</a:t>
            </a:r>
            <a:r>
              <a:rPr lang="en-US" sz="1800" dirty="0" smtClean="0"/>
              <a:t> model parameters from labeled data </a:t>
            </a:r>
          </a:p>
          <a:p>
            <a:pPr marL="114300" indent="0">
              <a:buNone/>
            </a:pPr>
            <a:endParaRPr lang="en-US" sz="2000" dirty="0"/>
          </a:p>
          <a:p>
            <a:pPr marL="114300" indent="0">
              <a:buNone/>
            </a:pPr>
            <a:endParaRPr lang="en-US" sz="2000" dirty="0"/>
          </a:p>
        </p:txBody>
      </p:sp>
      <p:sp>
        <p:nvSpPr>
          <p:cNvPr id="5" name="Rectangle 4"/>
          <p:cNvSpPr/>
          <p:nvPr/>
        </p:nvSpPr>
        <p:spPr>
          <a:xfrm>
            <a:off x="228600" y="5901898"/>
            <a:ext cx="8915400" cy="830997"/>
          </a:xfrm>
          <a:prstGeom prst="rect">
            <a:avLst/>
          </a:prstGeom>
        </p:spPr>
        <p:txBody>
          <a:bodyPr wrap="square">
            <a:spAutoFit/>
          </a:bodyPr>
          <a:lstStyle/>
          <a:p>
            <a:r>
              <a:rPr lang="en-US" sz="1200" dirty="0"/>
              <a:t>[1] A. Mittal, A. </a:t>
            </a:r>
            <a:r>
              <a:rPr lang="en-US" sz="1200" dirty="0" err="1"/>
              <a:t>Zisserman</a:t>
            </a:r>
            <a:r>
              <a:rPr lang="en-US" sz="1200" dirty="0"/>
              <a:t>, and P. H. </a:t>
            </a:r>
            <a:r>
              <a:rPr lang="en-US" sz="1200" dirty="0" err="1"/>
              <a:t>Torr</a:t>
            </a:r>
            <a:r>
              <a:rPr lang="en-US" sz="1200" dirty="0"/>
              <a:t>. Hand detection using   multiple proposals. In BMVC, pages 1–11. </a:t>
            </a:r>
            <a:r>
              <a:rPr lang="en-US" sz="1200" dirty="0" err="1"/>
              <a:t>Citeseer</a:t>
            </a:r>
            <a:r>
              <a:rPr lang="en-US" sz="1200" dirty="0"/>
              <a:t>, 2011.         </a:t>
            </a:r>
          </a:p>
          <a:p>
            <a:r>
              <a:rPr lang="en-US" sz="1200" dirty="0"/>
              <a:t>[2] Y. Yang, C. </a:t>
            </a:r>
            <a:r>
              <a:rPr lang="en-US" sz="1200" dirty="0" err="1"/>
              <a:t>Fermüller</a:t>
            </a:r>
            <a:r>
              <a:rPr lang="en-US" sz="1200" dirty="0"/>
              <a:t>, Y. Li and Y. </a:t>
            </a:r>
            <a:r>
              <a:rPr lang="en-US" sz="1200" dirty="0" err="1"/>
              <a:t>Aloimonos</a:t>
            </a:r>
            <a:r>
              <a:rPr lang="en-US" sz="1200" dirty="0"/>
              <a:t> : Grasp Type Revisited: A Modern Perspective on A Classical Feature for </a:t>
            </a:r>
            <a:r>
              <a:rPr lang="en-US" sz="1200" dirty="0" smtClean="0"/>
              <a:t>Vision, CVPR 2015.</a:t>
            </a:r>
            <a:endParaRPr lang="en-US" sz="1200" dirty="0"/>
          </a:p>
        </p:txBody>
      </p:sp>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4179577"/>
            <a:ext cx="5486400" cy="1722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90600" y="3810245"/>
            <a:ext cx="920445" cy="369332"/>
          </a:xfrm>
          <a:prstGeom prst="rect">
            <a:avLst/>
          </a:prstGeom>
          <a:noFill/>
        </p:spPr>
        <p:txBody>
          <a:bodyPr wrap="none" rtlCol="0">
            <a:spAutoFit/>
          </a:bodyPr>
          <a:lstStyle/>
          <a:p>
            <a:r>
              <a:rPr lang="en-US" dirty="0" smtClean="0"/>
              <a:t>Results</a:t>
            </a:r>
            <a:endParaRPr lang="en-US" dirty="0"/>
          </a:p>
        </p:txBody>
      </p:sp>
    </p:spTree>
    <p:extLst>
      <p:ext uri="{BB962C8B-B14F-4D97-AF65-F5344CB8AC3E}">
        <p14:creationId xmlns:p14="http://schemas.microsoft.com/office/powerpoint/2010/main" val="122669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260672" cy="1039427"/>
          </a:xfrm>
        </p:spPr>
        <p:txBody>
          <a:bodyPr/>
          <a:lstStyle/>
          <a:p>
            <a:r>
              <a:rPr lang="en-US" dirty="0" smtClean="0"/>
              <a:t>Grasp pose classification</a:t>
            </a:r>
            <a:endParaRPr lang="en-US" dirty="0"/>
          </a:p>
        </p:txBody>
      </p:sp>
      <p:pic>
        <p:nvPicPr>
          <p:cNvPr id="4" name="Content Placeholder 3"/>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57200" y="1905000"/>
            <a:ext cx="3105880" cy="2743200"/>
          </a:xfrm>
          <a:prstGeom prst="rect">
            <a:avLst/>
          </a:prstGeom>
        </p:spPr>
      </p:pic>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05000"/>
            <a:ext cx="4105275"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74931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Segmentation in time</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308" y="2819400"/>
            <a:ext cx="8866350" cy="1607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94920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Action Fine </a:t>
            </a:r>
            <a:r>
              <a:rPr lang="en-US" dirty="0"/>
              <a:t>L</a:t>
            </a:r>
            <a:r>
              <a:rPr lang="en-US" dirty="0" smtClean="0"/>
              <a:t>evel Segmentation</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600200"/>
            <a:ext cx="8607762"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24838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31281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40000" y="1600200"/>
            <a:ext cx="7675350" cy="4609414"/>
          </a:xfrm>
          <a:prstGeom prst="rect">
            <a:avLst/>
          </a:prstGeom>
          <a:gradFill flip="none" rotWithShape="1">
            <a:gsLst>
              <a:gs pos="34000">
                <a:schemeClr val="tx1"/>
              </a:gs>
              <a:gs pos="0">
                <a:schemeClr val="tx1">
                  <a:lumMod val="85000"/>
                </a:schemeClr>
              </a:gs>
              <a:gs pos="100000">
                <a:schemeClr val="tx2">
                  <a:lumMod val="0"/>
                  <a:lumOff val="100000"/>
                </a:schemeClr>
              </a:gs>
            </a:gsLst>
            <a:lin ang="13500000" scaled="1"/>
            <a:tileRect/>
          </a:gradFill>
          <a:ln w="12700" cap="flat" cmpd="sng" algn="ctr">
            <a:noFill/>
            <a:prstDash val="solid"/>
            <a:miter lim="800000"/>
          </a:ln>
          <a:effectLst/>
        </p:spPr>
        <p:txBody>
          <a:bodyPr lIns="228600" tIns="137160" rIns="228600" rtlCol="0" anchor="t"/>
          <a:lstStyle/>
          <a:p>
            <a:pPr marL="0" marR="0" lvl="0" indent="0" defTabSz="3507730" eaLnBrk="1" fontAlgn="auto" latinLnBrk="0" hangingPunct="1">
              <a:lnSpc>
                <a:spcPct val="100000"/>
              </a:lnSpc>
              <a:spcBef>
                <a:spcPts val="0"/>
              </a:spcBef>
              <a:spcAft>
                <a:spcPts val="0"/>
              </a:spcAft>
              <a:buClrTx/>
              <a:buSzTx/>
              <a:buFontTx/>
              <a:buNone/>
              <a:tabLst/>
              <a:defRPr/>
            </a:pPr>
            <a:endParaRPr kumimoji="0" lang="en-US" sz="6000" b="1" i="0" u="none" strike="noStrike" kern="0" cap="none" spc="0" normalizeH="0" baseline="0" noProof="0" dirty="0" smtClean="0">
              <a:ln>
                <a:noFill/>
              </a:ln>
              <a:solidFill>
                <a:prstClr val="black"/>
              </a:solidFill>
              <a:effectLst/>
              <a:uLnTx/>
              <a:uFillTx/>
              <a:latin typeface="Helvetica" panose="020B0604020202020204" pitchFamily="34" charset="0"/>
              <a:cs typeface="Helvetica" panose="020B0604020202020204" pitchFamily="34" charset="0"/>
            </a:endParaRPr>
          </a:p>
        </p:txBody>
      </p:sp>
      <p:grpSp>
        <p:nvGrpSpPr>
          <p:cNvPr id="6" name="Group 5"/>
          <p:cNvGrpSpPr/>
          <p:nvPr/>
        </p:nvGrpSpPr>
        <p:grpSpPr>
          <a:xfrm>
            <a:off x="1039175" y="2235427"/>
            <a:ext cx="4599926" cy="3218196"/>
            <a:chOff x="15986234" y="9720263"/>
            <a:chExt cx="4335518" cy="3033211"/>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2026" t="15443" r="12112" b="31483"/>
            <a:stretch/>
          </p:blipFill>
          <p:spPr>
            <a:xfrm>
              <a:off x="15986234" y="9720263"/>
              <a:ext cx="4335518" cy="3033211"/>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54135" t="57137" r="27507" b="19410"/>
            <a:stretch/>
          </p:blipFill>
          <p:spPr>
            <a:xfrm>
              <a:off x="17659572" y="10266700"/>
              <a:ext cx="801424" cy="473163"/>
            </a:xfrm>
            <a:prstGeom prst="rect">
              <a:avLst/>
            </a:prstGeom>
          </p:spPr>
        </p:pic>
      </p:grpSp>
      <p:sp>
        <p:nvSpPr>
          <p:cNvPr id="17" name="Freeform 16"/>
          <p:cNvSpPr/>
          <p:nvPr/>
        </p:nvSpPr>
        <p:spPr>
          <a:xfrm>
            <a:off x="840000" y="4882237"/>
            <a:ext cx="7675350" cy="1327377"/>
          </a:xfrm>
          <a:custGeom>
            <a:avLst/>
            <a:gdLst>
              <a:gd name="connsiteX0" fmla="*/ 6042493 w 7675350"/>
              <a:gd name="connsiteY0" fmla="*/ 0 h 1327377"/>
              <a:gd name="connsiteX1" fmla="*/ 7675350 w 7675350"/>
              <a:gd name="connsiteY1" fmla="*/ 581661 h 1327377"/>
              <a:gd name="connsiteX2" fmla="*/ 7675350 w 7675350"/>
              <a:gd name="connsiteY2" fmla="*/ 1327377 h 1327377"/>
              <a:gd name="connsiteX3" fmla="*/ 0 w 7675350"/>
              <a:gd name="connsiteY3" fmla="*/ 1327377 h 1327377"/>
              <a:gd name="connsiteX4" fmla="*/ 0 w 7675350"/>
              <a:gd name="connsiteY4" fmla="*/ 783721 h 1327377"/>
              <a:gd name="connsiteX5" fmla="*/ 6042493 w 7675350"/>
              <a:gd name="connsiteY5" fmla="*/ 0 h 132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75350" h="1327377">
                <a:moveTo>
                  <a:pt x="6042493" y="0"/>
                </a:moveTo>
                <a:lnTo>
                  <a:pt x="7675350" y="581661"/>
                </a:lnTo>
                <a:lnTo>
                  <a:pt x="7675350" y="1327377"/>
                </a:lnTo>
                <a:lnTo>
                  <a:pt x="0" y="1327377"/>
                </a:lnTo>
                <a:lnTo>
                  <a:pt x="0" y="783721"/>
                </a:lnTo>
                <a:lnTo>
                  <a:pt x="6042493" y="0"/>
                </a:lnTo>
                <a:close/>
              </a:path>
            </a:pathLst>
          </a:custGeom>
          <a:gradFill flip="none" rotWithShape="1">
            <a:gsLst>
              <a:gs pos="0">
                <a:srgbClr val="FBE19F"/>
              </a:gs>
              <a:gs pos="35000">
                <a:srgbClr val="FBE19F"/>
              </a:gs>
              <a:gs pos="100000">
                <a:srgbClr val="E6C6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677675" y="4292877"/>
            <a:ext cx="1472155" cy="1698041"/>
          </a:xfrm>
          <a:prstGeom prst="rect">
            <a:avLst/>
          </a:prstGeom>
        </p:spPr>
      </p:pic>
      <p:pic>
        <p:nvPicPr>
          <p:cNvPr id="10" name="Picture 9"/>
          <p:cNvPicPr>
            <a:picLocks noChangeAspect="1"/>
          </p:cNvPicPr>
          <p:nvPr/>
        </p:nvPicPr>
        <p:blipFill>
          <a:blip r:embed="rId7" cstate="print">
            <a:extLst>
              <a:ext uri="{BEBA8EAE-BF5A-486C-A8C5-ECC9F3942E4B}">
                <a14:imgProps xmlns:a14="http://schemas.microsoft.com/office/drawing/2010/main">
                  <a14:imgLayer r:embed="rId8">
                    <a14:imgEffect>
                      <a14:backgroundRemoval t="6620" b="82247" l="4467" r="95409"/>
                    </a14:imgEffect>
                  </a14:imgLayer>
                </a14:imgProps>
              </a:ext>
              <a:ext uri="{28A0092B-C50C-407E-A947-70E740481C1C}">
                <a14:useLocalDpi xmlns:a14="http://schemas.microsoft.com/office/drawing/2010/main" val="0"/>
              </a:ext>
            </a:extLst>
          </a:blip>
          <a:stretch>
            <a:fillRect/>
          </a:stretch>
        </p:blipFill>
        <p:spPr>
          <a:xfrm rot="362942">
            <a:off x="3202382" y="5395541"/>
            <a:ext cx="1823527" cy="867315"/>
          </a:xfrm>
          <a:prstGeom prst="rect">
            <a:avLst/>
          </a:prstGeom>
        </p:spPr>
      </p:pic>
      <p:pic>
        <p:nvPicPr>
          <p:cNvPr id="11" name="Picture 10"/>
          <p:cNvPicPr>
            <a:picLocks noChangeAspect="1"/>
          </p:cNvPicPr>
          <p:nvPr/>
        </p:nvPicPr>
        <p:blipFill>
          <a:blip r:embed="rId9" cstate="print">
            <a:extLst>
              <a:ext uri="{BEBA8EAE-BF5A-486C-A8C5-ECC9F3942E4B}">
                <a14:imgProps xmlns:a14="http://schemas.microsoft.com/office/drawing/2010/main">
                  <a14:imgLayer r:embed="rId10">
                    <a14:imgEffect>
                      <a14:backgroundRemoval t="8750" b="91250" l="4500" r="91500"/>
                    </a14:imgEffect>
                  </a14:imgLayer>
                </a14:imgProps>
              </a:ext>
              <a:ext uri="{28A0092B-C50C-407E-A947-70E740481C1C}">
                <a14:useLocalDpi xmlns:a14="http://schemas.microsoft.com/office/drawing/2010/main" val="0"/>
              </a:ext>
            </a:extLst>
          </a:blip>
          <a:stretch>
            <a:fillRect/>
          </a:stretch>
        </p:blipFill>
        <p:spPr>
          <a:xfrm>
            <a:off x="6022974" y="4613281"/>
            <a:ext cx="1213948" cy="1400215"/>
          </a:xfrm>
          <a:prstGeom prst="rect">
            <a:avLst/>
          </a:prstGeom>
        </p:spPr>
      </p:pic>
      <p:grpSp>
        <p:nvGrpSpPr>
          <p:cNvPr id="15" name="Group 14"/>
          <p:cNvGrpSpPr/>
          <p:nvPr/>
        </p:nvGrpSpPr>
        <p:grpSpPr>
          <a:xfrm>
            <a:off x="863612" y="1645807"/>
            <a:ext cx="1997856" cy="1763295"/>
            <a:chOff x="-1466282" y="1245920"/>
            <a:chExt cx="2814061" cy="2483672"/>
          </a:xfrm>
        </p:grpSpPr>
        <p:sp>
          <p:nvSpPr>
            <p:cNvPr id="16" name="Rectangle 15"/>
            <p:cNvSpPr/>
            <p:nvPr/>
          </p:nvSpPr>
          <p:spPr>
            <a:xfrm>
              <a:off x="-987199" y="1700148"/>
              <a:ext cx="2334978" cy="2029444"/>
            </a:xfrm>
            <a:prstGeom prst="rect">
              <a:avLst/>
            </a:prstGeom>
            <a:solidFill>
              <a:schemeClr val="accent1">
                <a:lumMod val="20000"/>
                <a:lumOff val="80000"/>
                <a:alpha val="50000"/>
              </a:schemeClr>
            </a:solidFill>
            <a:ln w="28575" cmpd="sng">
              <a:solidFill>
                <a:schemeClr val="accent1">
                  <a:lumMod val="60000"/>
                  <a:lumOff val="40000"/>
                </a:schemeClr>
              </a:solidFill>
            </a:ln>
          </p:spPr>
          <p:style>
            <a:lnRef idx="3">
              <a:schemeClr val="lt1"/>
            </a:lnRef>
            <a:fillRef idx="1">
              <a:schemeClr val="accent1"/>
            </a:fillRef>
            <a:effectRef idx="1">
              <a:schemeClr val="accent1"/>
            </a:effectRef>
            <a:fontRef idx="minor">
              <a:schemeClr val="lt1"/>
            </a:fontRef>
          </p:style>
          <p:txBody>
            <a:bodyPr rtlCol="0" anchor="t"/>
            <a:lstStyle/>
            <a:p>
              <a:r>
                <a:rPr lang="en-US" dirty="0" smtClean="0">
                  <a:solidFill>
                    <a:schemeClr val="accent1"/>
                  </a:solidFill>
                </a:rPr>
                <a:t>Object5?</a:t>
              </a:r>
              <a:endParaRPr lang="en-US" dirty="0">
                <a:solidFill>
                  <a:schemeClr val="accent1"/>
                </a:solidFill>
              </a:endParaRPr>
            </a:p>
          </p:txBody>
        </p:sp>
        <p:sp>
          <p:nvSpPr>
            <p:cNvPr id="18" name="Rectangle 17"/>
            <p:cNvSpPr/>
            <p:nvPr/>
          </p:nvSpPr>
          <p:spPr>
            <a:xfrm>
              <a:off x="-1139599" y="1547748"/>
              <a:ext cx="2334978" cy="2029444"/>
            </a:xfrm>
            <a:prstGeom prst="rect">
              <a:avLst/>
            </a:prstGeom>
            <a:solidFill>
              <a:schemeClr val="accent1">
                <a:lumMod val="20000"/>
                <a:lumOff val="80000"/>
                <a:alpha val="50000"/>
              </a:schemeClr>
            </a:solidFill>
            <a:ln w="28575" cmpd="sng">
              <a:solidFill>
                <a:schemeClr val="accent1">
                  <a:lumMod val="60000"/>
                  <a:lumOff val="40000"/>
                </a:schemeClr>
              </a:solidFill>
            </a:ln>
          </p:spPr>
          <p:style>
            <a:lnRef idx="3">
              <a:schemeClr val="lt1"/>
            </a:lnRef>
            <a:fillRef idx="1">
              <a:schemeClr val="accent1"/>
            </a:fillRef>
            <a:effectRef idx="1">
              <a:schemeClr val="accent1"/>
            </a:effectRef>
            <a:fontRef idx="minor">
              <a:schemeClr val="lt1"/>
            </a:fontRef>
          </p:style>
          <p:txBody>
            <a:bodyPr rtlCol="0" anchor="t"/>
            <a:lstStyle/>
            <a:p>
              <a:r>
                <a:rPr lang="en-US" dirty="0" smtClean="0">
                  <a:solidFill>
                    <a:schemeClr val="accent1"/>
                  </a:solidFill>
                </a:rPr>
                <a:t>Object4?</a:t>
              </a:r>
              <a:endParaRPr lang="en-US" dirty="0">
                <a:solidFill>
                  <a:schemeClr val="accent1"/>
                </a:solidFill>
              </a:endParaRPr>
            </a:p>
          </p:txBody>
        </p:sp>
        <p:sp>
          <p:nvSpPr>
            <p:cNvPr id="19" name="Rectangle 18"/>
            <p:cNvSpPr/>
            <p:nvPr/>
          </p:nvSpPr>
          <p:spPr>
            <a:xfrm>
              <a:off x="-1291999" y="1395348"/>
              <a:ext cx="2334978" cy="2029444"/>
            </a:xfrm>
            <a:prstGeom prst="rect">
              <a:avLst/>
            </a:prstGeom>
            <a:solidFill>
              <a:schemeClr val="accent1">
                <a:lumMod val="20000"/>
                <a:lumOff val="80000"/>
                <a:alpha val="50000"/>
              </a:schemeClr>
            </a:solidFill>
            <a:ln w="28575" cmpd="sng">
              <a:solidFill>
                <a:schemeClr val="accent1">
                  <a:lumMod val="60000"/>
                  <a:lumOff val="40000"/>
                </a:schemeClr>
              </a:solidFill>
            </a:ln>
          </p:spPr>
          <p:style>
            <a:lnRef idx="3">
              <a:schemeClr val="lt1"/>
            </a:lnRef>
            <a:fillRef idx="1">
              <a:schemeClr val="accent1"/>
            </a:fillRef>
            <a:effectRef idx="1">
              <a:schemeClr val="accent1"/>
            </a:effectRef>
            <a:fontRef idx="minor">
              <a:schemeClr val="lt1"/>
            </a:fontRef>
          </p:style>
          <p:txBody>
            <a:bodyPr rtlCol="0" anchor="t"/>
            <a:lstStyle/>
            <a:p>
              <a:r>
                <a:rPr lang="en-US" dirty="0" smtClean="0">
                  <a:solidFill>
                    <a:schemeClr val="accent1"/>
                  </a:solidFill>
                </a:rPr>
                <a:t>Object3?</a:t>
              </a:r>
              <a:endParaRPr lang="en-US" dirty="0">
                <a:solidFill>
                  <a:schemeClr val="accent1"/>
                </a:solidFill>
              </a:endParaRPr>
            </a:p>
          </p:txBody>
        </p:sp>
        <p:sp>
          <p:nvSpPr>
            <p:cNvPr id="20" name="Rectangle 19"/>
            <p:cNvSpPr/>
            <p:nvPr/>
          </p:nvSpPr>
          <p:spPr>
            <a:xfrm>
              <a:off x="-1466282" y="1245920"/>
              <a:ext cx="2334978" cy="2029444"/>
            </a:xfrm>
            <a:prstGeom prst="rect">
              <a:avLst/>
            </a:prstGeom>
            <a:solidFill>
              <a:schemeClr val="accent1">
                <a:lumMod val="20000"/>
                <a:lumOff val="80000"/>
                <a:alpha val="50000"/>
              </a:schemeClr>
            </a:solidFill>
            <a:ln w="28575" cmpd="sng">
              <a:solidFill>
                <a:schemeClr val="accent1">
                  <a:lumMod val="60000"/>
                  <a:lumOff val="40000"/>
                </a:schemeClr>
              </a:solidFill>
            </a:ln>
          </p:spPr>
          <p:style>
            <a:lnRef idx="3">
              <a:schemeClr val="lt1"/>
            </a:lnRef>
            <a:fillRef idx="1">
              <a:schemeClr val="accent1"/>
            </a:fillRef>
            <a:effectRef idx="1">
              <a:schemeClr val="accent1"/>
            </a:effectRef>
            <a:fontRef idx="minor">
              <a:schemeClr val="lt1"/>
            </a:fontRef>
          </p:style>
          <p:txBody>
            <a:bodyPr rtlCol="0" anchor="t"/>
            <a:lstStyle/>
            <a:p>
              <a:r>
                <a:rPr lang="en-US" dirty="0" smtClean="0">
                  <a:solidFill>
                    <a:schemeClr val="accent1"/>
                  </a:solidFill>
                </a:rPr>
                <a:t>Mixing Bowl?</a:t>
              </a:r>
              <a:endParaRPr lang="en-US" dirty="0">
                <a:solidFill>
                  <a:schemeClr val="accent1"/>
                </a:solidFill>
              </a:endParaRPr>
            </a:p>
          </p:txBody>
        </p:sp>
      </p:grpSp>
      <p:grpSp>
        <p:nvGrpSpPr>
          <p:cNvPr id="21" name="Group 20"/>
          <p:cNvGrpSpPr/>
          <p:nvPr/>
        </p:nvGrpSpPr>
        <p:grpSpPr>
          <a:xfrm>
            <a:off x="3296595" y="4048914"/>
            <a:ext cx="1639287" cy="2109315"/>
            <a:chOff x="301752" y="3865972"/>
            <a:chExt cx="2334978" cy="3004480"/>
          </a:xfrm>
        </p:grpSpPr>
        <p:sp>
          <p:nvSpPr>
            <p:cNvPr id="22" name="Rectangle 21"/>
            <p:cNvSpPr/>
            <p:nvPr/>
          </p:nvSpPr>
          <p:spPr>
            <a:xfrm>
              <a:off x="301752" y="4841008"/>
              <a:ext cx="2334978" cy="2029444"/>
            </a:xfrm>
            <a:prstGeom prst="rect">
              <a:avLst/>
            </a:prstGeom>
            <a:solidFill>
              <a:schemeClr val="tx1">
                <a:lumMod val="95000"/>
                <a:alpha val="50000"/>
              </a:schemeClr>
            </a:solidFill>
            <a:ln w="28575" cmpd="sng">
              <a:solidFill>
                <a:schemeClr val="accent5"/>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schemeClr val="accent5"/>
                </a:solidFill>
              </a:endParaRPr>
            </a:p>
          </p:txBody>
        </p:sp>
        <p:sp>
          <p:nvSpPr>
            <p:cNvPr id="23" name="Rectangle 22"/>
            <p:cNvSpPr/>
            <p:nvPr/>
          </p:nvSpPr>
          <p:spPr>
            <a:xfrm>
              <a:off x="301753" y="3865972"/>
              <a:ext cx="2334977" cy="486653"/>
            </a:xfrm>
            <a:prstGeom prst="rect">
              <a:avLst/>
            </a:prstGeom>
            <a:solidFill>
              <a:schemeClr val="tx1">
                <a:lumMod val="95000"/>
                <a:alpha val="85000"/>
              </a:schemeClr>
            </a:solidFill>
            <a:ln w="28575" cmpd="sng">
              <a:solidFill>
                <a:schemeClr val="accent5"/>
              </a:solidFill>
            </a:ln>
          </p:spPr>
          <p:style>
            <a:lnRef idx="3">
              <a:schemeClr val="lt1"/>
            </a:lnRef>
            <a:fillRef idx="1">
              <a:schemeClr val="accent1"/>
            </a:fillRef>
            <a:effectRef idx="1">
              <a:schemeClr val="accent1"/>
            </a:effectRef>
            <a:fontRef idx="minor">
              <a:schemeClr val="lt1"/>
            </a:fontRef>
          </p:style>
          <p:txBody>
            <a:bodyPr rtlCol="0" anchor="ctr"/>
            <a:lstStyle/>
            <a:p>
              <a:r>
                <a:rPr lang="en-US" sz="1400" dirty="0" smtClean="0">
                  <a:solidFill>
                    <a:schemeClr val="accent5"/>
                  </a:solidFill>
                </a:rPr>
                <a:t>Ladle: 64%</a:t>
              </a:r>
              <a:endParaRPr lang="en-US" sz="1400" dirty="0">
                <a:solidFill>
                  <a:schemeClr val="accent5"/>
                </a:solidFill>
              </a:endParaRPr>
            </a:p>
          </p:txBody>
        </p:sp>
        <p:sp>
          <p:nvSpPr>
            <p:cNvPr id="24" name="Rectangle 23"/>
            <p:cNvSpPr/>
            <p:nvPr/>
          </p:nvSpPr>
          <p:spPr>
            <a:xfrm>
              <a:off x="301752" y="4354467"/>
              <a:ext cx="2334977" cy="486653"/>
            </a:xfrm>
            <a:prstGeom prst="rect">
              <a:avLst/>
            </a:prstGeom>
            <a:solidFill>
              <a:schemeClr val="tx1">
                <a:lumMod val="95000"/>
                <a:alpha val="85000"/>
              </a:schemeClr>
            </a:solidFill>
            <a:ln w="28575" cmpd="sng">
              <a:solidFill>
                <a:schemeClr val="accent5"/>
              </a:solidFill>
            </a:ln>
          </p:spPr>
          <p:style>
            <a:lnRef idx="3">
              <a:schemeClr val="lt1"/>
            </a:lnRef>
            <a:fillRef idx="1">
              <a:schemeClr val="accent1"/>
            </a:fillRef>
            <a:effectRef idx="1">
              <a:schemeClr val="accent1"/>
            </a:effectRef>
            <a:fontRef idx="minor">
              <a:schemeClr val="lt1"/>
            </a:fontRef>
          </p:style>
          <p:txBody>
            <a:bodyPr rtlCol="0" anchor="ctr"/>
            <a:lstStyle/>
            <a:p>
              <a:r>
                <a:rPr lang="en-US" sz="1400" dirty="0" smtClean="0">
                  <a:solidFill>
                    <a:schemeClr val="accent5"/>
                  </a:solidFill>
                </a:rPr>
                <a:t>Spatula: 23%</a:t>
              </a:r>
              <a:endParaRPr lang="en-US" sz="1400" dirty="0">
                <a:solidFill>
                  <a:schemeClr val="accent5"/>
                </a:solidFill>
              </a:endParaRPr>
            </a:p>
          </p:txBody>
        </p:sp>
      </p:grpSp>
      <p:sp>
        <p:nvSpPr>
          <p:cNvPr id="25" name="Title 1"/>
          <p:cNvSpPr txBox="1">
            <a:spLocks/>
          </p:cNvSpPr>
          <p:nvPr/>
        </p:nvSpPr>
        <p:spPr>
          <a:xfrm>
            <a:off x="420000" y="304800"/>
            <a:ext cx="8515350" cy="108165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400" b="0" kern="1200">
                <a:solidFill>
                  <a:schemeClr val="accent1"/>
                </a:solidFill>
                <a:latin typeface="+mj-lt"/>
                <a:ea typeface="+mj-ea"/>
                <a:cs typeface="+mj-cs"/>
              </a:defRPr>
            </a:lvl1pPr>
          </a:lstStyle>
          <a:p>
            <a:r>
              <a:rPr lang="en-US" sz="4000" dirty="0" smtClean="0">
                <a:solidFill>
                  <a:schemeClr val="tx2"/>
                </a:solidFill>
              </a:rPr>
              <a:t>Baxter, please pour me some soup.</a:t>
            </a:r>
            <a:endParaRPr lang="en-US" sz="4000" dirty="0">
              <a:solidFill>
                <a:schemeClr val="tx2"/>
              </a:solidFill>
            </a:endParaRPr>
          </a:p>
        </p:txBody>
      </p:sp>
      <p:sp>
        <p:nvSpPr>
          <p:cNvPr id="12" name="Content Placeholder 2"/>
          <p:cNvSpPr>
            <a:spLocks noGrp="1"/>
          </p:cNvSpPr>
          <p:nvPr>
            <p:ph idx="4294967295"/>
          </p:nvPr>
        </p:nvSpPr>
        <p:spPr>
          <a:xfrm>
            <a:off x="911061" y="1662159"/>
            <a:ext cx="7675562" cy="4351337"/>
          </a:xfrm>
        </p:spPr>
        <p:txBody>
          <a:bodyPr>
            <a:normAutofit/>
          </a:bodyPr>
          <a:lstStyle/>
          <a:p>
            <a:pPr marL="0" indent="0" algn="ctr">
              <a:buNone/>
            </a:pPr>
            <a:r>
              <a:rPr lang="en-US" dirty="0" smtClean="0">
                <a:solidFill>
                  <a:schemeClr val="tx1"/>
                </a:solidFill>
              </a:rPr>
              <a:t>Robots need to know how tools and their parts can be used!</a:t>
            </a:r>
          </a:p>
        </p:txBody>
      </p:sp>
    </p:spTree>
    <p:extLst>
      <p:ext uri="{BB962C8B-B14F-4D97-AF65-F5344CB8AC3E}">
        <p14:creationId xmlns:p14="http://schemas.microsoft.com/office/powerpoint/2010/main" val="419234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0" presetClass="path" presetSubtype="0" accel="50000" decel="50000" fill="hold" nodeType="afterEffect">
                                  <p:stCondLst>
                                    <p:cond delay="200"/>
                                  </p:stCondLst>
                                  <p:childTnLst>
                                    <p:animMotion origin="layout" path="M -0.00417 1.48148E-6 C 0.19652 1.48148E-6 0.39739 1.48148E-6 0.50138 0.00347 C 0.6052 0.00694 0.60312 0.01342 0.61927 0.02106 C 0.63541 0.0287 0.61406 0.04421 0.59722 0.04954 C 0.58073 0.05463 0.6243 0.05208 0.51909 0.05231 C 0.41458 0.05231 0.06336 0.04167 -0.03212 0.05046 C -0.12778 0.05926 -0.12257 0.09421 -0.05417 0.10463 C 0.01441 0.11528 0.27569 0.11157 0.37951 0.11389 C 0.48316 0.1162 0.52621 0.1125 0.56823 0.11852 C 0.61041 0.12454 0.62882 0.13912 0.63229 0.14954 C 0.63576 0.15995 0.63507 0.17546 0.58923 0.18102 C 0.54375 0.18634 0.46093 0.18079 0.35833 0.18194 C 0.2559 0.1831 0.04722 0.1794 -0.02622 0.18842 C -0.09948 0.19722 -0.09618 0.22361 -0.08212 0.23518 C -0.06823 0.24676 -0.00695 0.25347 0.05763 0.25717 C 0.1217 0.26111 0.22274 0.25671 0.30295 0.2581 C 0.38437 0.25949 0.48941 0.26065 0.54218 0.26551 C 0.59513 0.2706 0.60833 0.2787 0.62031 0.28842 C 0.63211 0.29838 0.63263 0.31597 0.61319 0.32454 C 0.59392 0.3331 0.60798 0.33981 0.50434 0.34004 C 0.40052 0.34004 0.08854 0.32153 -0.00921 0.32523 C -0.10695 0.32893 -0.07934 0.35092 -0.08212 0.36204 C -0.08507 0.37315 -0.05747 0.38588 -0.02709 0.39236 C 0.00295 0.39884 0.021 0.39884 0.09843 0.40139 C 0.17638 0.40417 0.35382 0.40694 0.43941 0.40879 C 0.525 0.41065 0.56805 0.41157 0.61128 0.41273 " pathEditMode="relative" rAng="0" ptsTypes="AAAAAAAAAAAAAAAAAAAAAAAAAA">
                                      <p:cBhvr>
                                        <p:cTn id="10" dur="3000" fill="hold"/>
                                        <p:tgtEl>
                                          <p:spTgt spid="15"/>
                                        </p:tgtEl>
                                        <p:attrNameLst>
                                          <p:attrName>ppt_x</p:attrName>
                                          <p:attrName>ppt_y</p:attrName>
                                        </p:attrNameLst>
                                      </p:cBhvr>
                                      <p:rCtr x="26840" y="20625"/>
                                    </p:animMotion>
                                  </p:childTnLst>
                                </p:cTn>
                              </p:par>
                              <p:par>
                                <p:cTn id="11" presetID="10" presetClass="entr" presetSubtype="0" fill="hold" nodeType="withEffect">
                                  <p:stCondLst>
                                    <p:cond delay="2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xit" presetSubtype="0" fill="hold" nodeType="withEffect">
                                  <p:stCondLst>
                                    <p:cond delay="2400"/>
                                  </p:stCondLst>
                                  <p:childTnLst>
                                    <p:animEffect transition="out" filter="fade">
                                      <p:cBhvr>
                                        <p:cTn id="15" dur="800"/>
                                        <p:tgtEl>
                                          <p:spTgt spid="15"/>
                                        </p:tgtEl>
                                      </p:cBhvr>
                                    </p:animEffect>
                                    <p:set>
                                      <p:cBhvr>
                                        <p:cTn id="16" dur="1" fill="hold">
                                          <p:stCondLst>
                                            <p:cond delay="799"/>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40000" y="1600200"/>
            <a:ext cx="7675350" cy="4609414"/>
          </a:xfrm>
          <a:prstGeom prst="rect">
            <a:avLst/>
          </a:prstGeom>
          <a:gradFill flip="none" rotWithShape="1">
            <a:gsLst>
              <a:gs pos="34000">
                <a:schemeClr val="tx1"/>
              </a:gs>
              <a:gs pos="0">
                <a:schemeClr val="tx1">
                  <a:lumMod val="85000"/>
                </a:schemeClr>
              </a:gs>
              <a:gs pos="100000">
                <a:schemeClr val="tx2">
                  <a:lumMod val="0"/>
                  <a:lumOff val="100000"/>
                </a:schemeClr>
              </a:gs>
            </a:gsLst>
            <a:lin ang="13500000" scaled="1"/>
            <a:tileRect/>
          </a:gradFill>
          <a:ln w="12700" cap="flat" cmpd="sng" algn="ctr">
            <a:noFill/>
            <a:prstDash val="solid"/>
            <a:miter lim="800000"/>
          </a:ln>
          <a:effectLst/>
        </p:spPr>
        <p:txBody>
          <a:bodyPr lIns="228600" tIns="137160" rIns="228600" rtlCol="0" anchor="t"/>
          <a:lstStyle/>
          <a:p>
            <a:pPr marL="0" marR="0" lvl="0" indent="0" defTabSz="3507730" eaLnBrk="1" fontAlgn="auto" latinLnBrk="0" hangingPunct="1">
              <a:lnSpc>
                <a:spcPct val="100000"/>
              </a:lnSpc>
              <a:spcBef>
                <a:spcPts val="0"/>
              </a:spcBef>
              <a:spcAft>
                <a:spcPts val="0"/>
              </a:spcAft>
              <a:buClrTx/>
              <a:buSzTx/>
              <a:buFontTx/>
              <a:buNone/>
              <a:tabLst/>
              <a:defRPr/>
            </a:pPr>
            <a:endParaRPr kumimoji="0" lang="en-US" sz="6000" b="1" i="0" u="none" strike="noStrike" kern="0" cap="none" spc="0" normalizeH="0" baseline="0" noProof="0" dirty="0" smtClean="0">
              <a:ln>
                <a:noFill/>
              </a:ln>
              <a:solidFill>
                <a:prstClr val="black"/>
              </a:solidFill>
              <a:effectLst/>
              <a:uLnTx/>
              <a:uFillTx/>
              <a:latin typeface="Helvetica" panose="020B0604020202020204" pitchFamily="34" charset="0"/>
              <a:cs typeface="Helvetica" panose="020B0604020202020204" pitchFamily="34" charset="0"/>
            </a:endParaRPr>
          </a:p>
        </p:txBody>
      </p:sp>
      <p:sp>
        <p:nvSpPr>
          <p:cNvPr id="12" name="Content Placeholder 2"/>
          <p:cNvSpPr>
            <a:spLocks noGrp="1"/>
          </p:cNvSpPr>
          <p:nvPr>
            <p:ph idx="4294967295"/>
          </p:nvPr>
        </p:nvSpPr>
        <p:spPr>
          <a:xfrm>
            <a:off x="1468438" y="1681163"/>
            <a:ext cx="7675562" cy="4351337"/>
          </a:xfrm>
        </p:spPr>
        <p:txBody>
          <a:bodyPr>
            <a:normAutofit/>
          </a:bodyPr>
          <a:lstStyle/>
          <a:p>
            <a:pPr marL="0" indent="0" algn="ctr">
              <a:buNone/>
            </a:pPr>
            <a:r>
              <a:rPr lang="en-US" sz="2000" dirty="0" smtClean="0">
                <a:solidFill>
                  <a:srgbClr val="FF0000"/>
                </a:solidFill>
              </a:rPr>
              <a:t>Robots need to know how tools and their parts can be used!</a:t>
            </a:r>
          </a:p>
        </p:txBody>
      </p:sp>
      <p:grpSp>
        <p:nvGrpSpPr>
          <p:cNvPr id="6" name="Group 5"/>
          <p:cNvGrpSpPr/>
          <p:nvPr/>
        </p:nvGrpSpPr>
        <p:grpSpPr>
          <a:xfrm>
            <a:off x="1039175" y="2235427"/>
            <a:ext cx="4599926" cy="3218196"/>
            <a:chOff x="15986234" y="9720263"/>
            <a:chExt cx="4335518" cy="3033211"/>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2026" t="15443" r="12112" b="31483"/>
            <a:stretch/>
          </p:blipFill>
          <p:spPr>
            <a:xfrm>
              <a:off x="15986234" y="9720263"/>
              <a:ext cx="4335518" cy="3033211"/>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54135" t="57137" r="27507" b="19410"/>
            <a:stretch/>
          </p:blipFill>
          <p:spPr>
            <a:xfrm>
              <a:off x="17659572" y="10266700"/>
              <a:ext cx="801424" cy="473163"/>
            </a:xfrm>
            <a:prstGeom prst="rect">
              <a:avLst/>
            </a:prstGeom>
          </p:spPr>
        </p:pic>
      </p:grpSp>
      <p:sp>
        <p:nvSpPr>
          <p:cNvPr id="17" name="Freeform 16"/>
          <p:cNvSpPr/>
          <p:nvPr/>
        </p:nvSpPr>
        <p:spPr>
          <a:xfrm>
            <a:off x="840000" y="4882237"/>
            <a:ext cx="7675350" cy="1327377"/>
          </a:xfrm>
          <a:custGeom>
            <a:avLst/>
            <a:gdLst>
              <a:gd name="connsiteX0" fmla="*/ 6042493 w 7675350"/>
              <a:gd name="connsiteY0" fmla="*/ 0 h 1327377"/>
              <a:gd name="connsiteX1" fmla="*/ 7675350 w 7675350"/>
              <a:gd name="connsiteY1" fmla="*/ 581661 h 1327377"/>
              <a:gd name="connsiteX2" fmla="*/ 7675350 w 7675350"/>
              <a:gd name="connsiteY2" fmla="*/ 1327377 h 1327377"/>
              <a:gd name="connsiteX3" fmla="*/ 0 w 7675350"/>
              <a:gd name="connsiteY3" fmla="*/ 1327377 h 1327377"/>
              <a:gd name="connsiteX4" fmla="*/ 0 w 7675350"/>
              <a:gd name="connsiteY4" fmla="*/ 783721 h 1327377"/>
              <a:gd name="connsiteX5" fmla="*/ 6042493 w 7675350"/>
              <a:gd name="connsiteY5" fmla="*/ 0 h 132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75350" h="1327377">
                <a:moveTo>
                  <a:pt x="6042493" y="0"/>
                </a:moveTo>
                <a:lnTo>
                  <a:pt x="7675350" y="581661"/>
                </a:lnTo>
                <a:lnTo>
                  <a:pt x="7675350" y="1327377"/>
                </a:lnTo>
                <a:lnTo>
                  <a:pt x="0" y="1327377"/>
                </a:lnTo>
                <a:lnTo>
                  <a:pt x="0" y="783721"/>
                </a:lnTo>
                <a:lnTo>
                  <a:pt x="6042493" y="0"/>
                </a:lnTo>
                <a:close/>
              </a:path>
            </a:pathLst>
          </a:custGeom>
          <a:gradFill flip="none" rotWithShape="1">
            <a:gsLst>
              <a:gs pos="0">
                <a:srgbClr val="FBE19F"/>
              </a:gs>
              <a:gs pos="35000">
                <a:srgbClr val="FBE19F"/>
              </a:gs>
              <a:gs pos="100000">
                <a:srgbClr val="E6C67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677675" y="4292877"/>
            <a:ext cx="1472155" cy="1698041"/>
          </a:xfrm>
          <a:prstGeom prst="rect">
            <a:avLst/>
          </a:prstGeom>
        </p:spPr>
      </p:pic>
      <p:pic>
        <p:nvPicPr>
          <p:cNvPr id="10" name="Picture 9"/>
          <p:cNvPicPr>
            <a:picLocks noChangeAspect="1"/>
          </p:cNvPicPr>
          <p:nvPr/>
        </p:nvPicPr>
        <p:blipFill>
          <a:blip r:embed="rId7" cstate="print">
            <a:extLst>
              <a:ext uri="{BEBA8EAE-BF5A-486C-A8C5-ECC9F3942E4B}">
                <a14:imgProps xmlns:a14="http://schemas.microsoft.com/office/drawing/2010/main">
                  <a14:imgLayer r:embed="rId8">
                    <a14:imgEffect>
                      <a14:backgroundRemoval t="6620" b="82247" l="4467" r="95409"/>
                    </a14:imgEffect>
                  </a14:imgLayer>
                </a14:imgProps>
              </a:ext>
              <a:ext uri="{28A0092B-C50C-407E-A947-70E740481C1C}">
                <a14:useLocalDpi xmlns:a14="http://schemas.microsoft.com/office/drawing/2010/main" val="0"/>
              </a:ext>
            </a:extLst>
          </a:blip>
          <a:stretch>
            <a:fillRect/>
          </a:stretch>
        </p:blipFill>
        <p:spPr>
          <a:xfrm rot="362942">
            <a:off x="3202382" y="5395541"/>
            <a:ext cx="1823527" cy="867315"/>
          </a:xfrm>
          <a:prstGeom prst="rect">
            <a:avLst/>
          </a:prstGeom>
        </p:spPr>
      </p:pic>
      <p:pic>
        <p:nvPicPr>
          <p:cNvPr id="11" name="Picture 10"/>
          <p:cNvPicPr>
            <a:picLocks noChangeAspect="1"/>
          </p:cNvPicPr>
          <p:nvPr/>
        </p:nvPicPr>
        <p:blipFill>
          <a:blip r:embed="rId9" cstate="print">
            <a:extLst>
              <a:ext uri="{BEBA8EAE-BF5A-486C-A8C5-ECC9F3942E4B}">
                <a14:imgProps xmlns:a14="http://schemas.microsoft.com/office/drawing/2010/main">
                  <a14:imgLayer r:embed="rId10">
                    <a14:imgEffect>
                      <a14:backgroundRemoval t="8750" b="91250" l="4500" r="91500"/>
                    </a14:imgEffect>
                  </a14:imgLayer>
                </a14:imgProps>
              </a:ext>
              <a:ext uri="{28A0092B-C50C-407E-A947-70E740481C1C}">
                <a14:useLocalDpi xmlns:a14="http://schemas.microsoft.com/office/drawing/2010/main" val="0"/>
              </a:ext>
            </a:extLst>
          </a:blip>
          <a:stretch>
            <a:fillRect/>
          </a:stretch>
        </p:blipFill>
        <p:spPr>
          <a:xfrm>
            <a:off x="6022974" y="4613281"/>
            <a:ext cx="1213948" cy="1400215"/>
          </a:xfrm>
          <a:prstGeom prst="rect">
            <a:avLst/>
          </a:prstGeom>
        </p:spPr>
      </p:pic>
      <p:sp>
        <p:nvSpPr>
          <p:cNvPr id="31" name="Freeform 30"/>
          <p:cNvSpPr/>
          <p:nvPr/>
        </p:nvSpPr>
        <p:spPr>
          <a:xfrm>
            <a:off x="6155793" y="5101838"/>
            <a:ext cx="920125" cy="447951"/>
          </a:xfrm>
          <a:custGeom>
            <a:avLst/>
            <a:gdLst>
              <a:gd name="connsiteX0" fmla="*/ 689388 w 920125"/>
              <a:gd name="connsiteY0" fmla="*/ 410199 h 447951"/>
              <a:gd name="connsiteX1" fmla="*/ 424469 w 920125"/>
              <a:gd name="connsiteY1" fmla="*/ 444383 h 447951"/>
              <a:gd name="connsiteX2" fmla="*/ 210824 w 920125"/>
              <a:gd name="connsiteY2" fmla="*/ 341833 h 447951"/>
              <a:gd name="connsiteX3" fmla="*/ 31362 w 920125"/>
              <a:gd name="connsiteY3" fmla="*/ 111097 h 447951"/>
              <a:gd name="connsiteX4" fmla="*/ 39908 w 920125"/>
              <a:gd name="connsiteY4" fmla="*/ 17093 h 447951"/>
              <a:gd name="connsiteX5" fmla="*/ 424469 w 920125"/>
              <a:gd name="connsiteY5" fmla="*/ 102551 h 447951"/>
              <a:gd name="connsiteX6" fmla="*/ 809029 w 920125"/>
              <a:gd name="connsiteY6" fmla="*/ 68368 h 447951"/>
              <a:gd name="connsiteX7" fmla="*/ 920125 w 920125"/>
              <a:gd name="connsiteY7" fmla="*/ 8547 h 447951"/>
              <a:gd name="connsiteX8" fmla="*/ 809029 w 920125"/>
              <a:gd name="connsiteY8" fmla="*/ 273467 h 447951"/>
              <a:gd name="connsiteX9" fmla="*/ 689388 w 920125"/>
              <a:gd name="connsiteY9" fmla="*/ 410199 h 44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0125" h="447951">
                <a:moveTo>
                  <a:pt x="689388" y="410199"/>
                </a:moveTo>
                <a:cubicBezTo>
                  <a:pt x="625295" y="438685"/>
                  <a:pt x="504230" y="455777"/>
                  <a:pt x="424469" y="444383"/>
                </a:cubicBezTo>
                <a:cubicBezTo>
                  <a:pt x="344708" y="432989"/>
                  <a:pt x="276342" y="397381"/>
                  <a:pt x="210824" y="341833"/>
                </a:cubicBezTo>
                <a:cubicBezTo>
                  <a:pt x="145306" y="286285"/>
                  <a:pt x="59848" y="165220"/>
                  <a:pt x="31362" y="111097"/>
                </a:cubicBezTo>
                <a:cubicBezTo>
                  <a:pt x="2876" y="56974"/>
                  <a:pt x="-25610" y="18517"/>
                  <a:pt x="39908" y="17093"/>
                </a:cubicBezTo>
                <a:cubicBezTo>
                  <a:pt x="105426" y="15669"/>
                  <a:pt x="296282" y="94005"/>
                  <a:pt x="424469" y="102551"/>
                </a:cubicBezTo>
                <a:cubicBezTo>
                  <a:pt x="552656" y="111097"/>
                  <a:pt x="726420" y="84035"/>
                  <a:pt x="809029" y="68368"/>
                </a:cubicBezTo>
                <a:cubicBezTo>
                  <a:pt x="891638" y="52701"/>
                  <a:pt x="920125" y="-25636"/>
                  <a:pt x="920125" y="8547"/>
                </a:cubicBezTo>
                <a:cubicBezTo>
                  <a:pt x="920125" y="42730"/>
                  <a:pt x="844636" y="207949"/>
                  <a:pt x="809029" y="273467"/>
                </a:cubicBezTo>
                <a:cubicBezTo>
                  <a:pt x="773422" y="338985"/>
                  <a:pt x="753481" y="381713"/>
                  <a:pt x="689388" y="410199"/>
                </a:cubicBezTo>
                <a:close/>
              </a:path>
            </a:pathLst>
          </a:custGeom>
          <a:solidFill>
            <a:srgbClr val="3779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851410" y="4773922"/>
            <a:ext cx="1142040" cy="1157809"/>
          </a:xfrm>
          <a:custGeom>
            <a:avLst/>
            <a:gdLst>
              <a:gd name="connsiteX0" fmla="*/ 1130646 w 1142040"/>
              <a:gd name="connsiteY0" fmla="*/ 54452 h 1157809"/>
              <a:gd name="connsiteX1" fmla="*/ 1139192 w 1142040"/>
              <a:gd name="connsiteY1" fmla="*/ 780844 h 1157809"/>
              <a:gd name="connsiteX2" fmla="*/ 1096463 w 1142040"/>
              <a:gd name="connsiteY2" fmla="*/ 1003035 h 1157809"/>
              <a:gd name="connsiteX3" fmla="*/ 917001 w 1142040"/>
              <a:gd name="connsiteY3" fmla="*/ 1148314 h 1157809"/>
              <a:gd name="connsiteX4" fmla="*/ 378616 w 1142040"/>
              <a:gd name="connsiteY4" fmla="*/ 1114130 h 1157809"/>
              <a:gd name="connsiteX5" fmla="*/ 62422 w 1142040"/>
              <a:gd name="connsiteY5" fmla="*/ 874848 h 1157809"/>
              <a:gd name="connsiteX6" fmla="*/ 70968 w 1142040"/>
              <a:gd name="connsiteY6" fmla="*/ 387738 h 1157809"/>
              <a:gd name="connsiteX7" fmla="*/ 241883 w 1142040"/>
              <a:gd name="connsiteY7" fmla="*/ 387738 h 1157809"/>
              <a:gd name="connsiteX8" fmla="*/ 224792 w 1142040"/>
              <a:gd name="connsiteY8" fmla="*/ 242459 h 1157809"/>
              <a:gd name="connsiteX9" fmla="*/ 36784 w 1142040"/>
              <a:gd name="connsiteY9" fmla="*/ 131364 h 1157809"/>
              <a:gd name="connsiteX10" fmla="*/ 36784 w 1142040"/>
              <a:gd name="connsiteY10" fmla="*/ 20269 h 1157809"/>
              <a:gd name="connsiteX11" fmla="*/ 421345 w 1142040"/>
              <a:gd name="connsiteY11" fmla="*/ 114272 h 1157809"/>
              <a:gd name="connsiteX12" fmla="*/ 840089 w 1142040"/>
              <a:gd name="connsiteY12" fmla="*/ 122818 h 1157809"/>
              <a:gd name="connsiteX13" fmla="*/ 1070826 w 1142040"/>
              <a:gd name="connsiteY13" fmla="*/ 62998 h 1157809"/>
              <a:gd name="connsiteX14" fmla="*/ 1130646 w 1142040"/>
              <a:gd name="connsiteY14" fmla="*/ 54452 h 115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2040" h="1157809">
                <a:moveTo>
                  <a:pt x="1130646" y="54452"/>
                </a:moveTo>
                <a:cubicBezTo>
                  <a:pt x="1142040" y="174093"/>
                  <a:pt x="1144889" y="622747"/>
                  <a:pt x="1139192" y="780844"/>
                </a:cubicBezTo>
                <a:cubicBezTo>
                  <a:pt x="1133495" y="938941"/>
                  <a:pt x="1133495" y="941790"/>
                  <a:pt x="1096463" y="1003035"/>
                </a:cubicBezTo>
                <a:cubicBezTo>
                  <a:pt x="1059431" y="1064280"/>
                  <a:pt x="1036642" y="1129798"/>
                  <a:pt x="917001" y="1148314"/>
                </a:cubicBezTo>
                <a:cubicBezTo>
                  <a:pt x="797360" y="1166830"/>
                  <a:pt x="521046" y="1159708"/>
                  <a:pt x="378616" y="1114130"/>
                </a:cubicBezTo>
                <a:cubicBezTo>
                  <a:pt x="236186" y="1068552"/>
                  <a:pt x="113697" y="995913"/>
                  <a:pt x="62422" y="874848"/>
                </a:cubicBezTo>
                <a:cubicBezTo>
                  <a:pt x="11147" y="753783"/>
                  <a:pt x="41058" y="468923"/>
                  <a:pt x="70968" y="387738"/>
                </a:cubicBezTo>
                <a:cubicBezTo>
                  <a:pt x="100878" y="306553"/>
                  <a:pt x="216246" y="411951"/>
                  <a:pt x="241883" y="387738"/>
                </a:cubicBezTo>
                <a:cubicBezTo>
                  <a:pt x="267520" y="363525"/>
                  <a:pt x="258975" y="285188"/>
                  <a:pt x="224792" y="242459"/>
                </a:cubicBezTo>
                <a:cubicBezTo>
                  <a:pt x="190609" y="199730"/>
                  <a:pt x="68119" y="168396"/>
                  <a:pt x="36784" y="131364"/>
                </a:cubicBezTo>
                <a:cubicBezTo>
                  <a:pt x="5449" y="94332"/>
                  <a:pt x="-27309" y="23118"/>
                  <a:pt x="36784" y="20269"/>
                </a:cubicBezTo>
                <a:cubicBezTo>
                  <a:pt x="100877" y="17420"/>
                  <a:pt x="287461" y="97180"/>
                  <a:pt x="421345" y="114272"/>
                </a:cubicBezTo>
                <a:cubicBezTo>
                  <a:pt x="555229" y="131364"/>
                  <a:pt x="731842" y="131364"/>
                  <a:pt x="840089" y="122818"/>
                </a:cubicBezTo>
                <a:cubicBezTo>
                  <a:pt x="948336" y="114272"/>
                  <a:pt x="1020975" y="78665"/>
                  <a:pt x="1070826" y="62998"/>
                </a:cubicBezTo>
                <a:cubicBezTo>
                  <a:pt x="1120676" y="47331"/>
                  <a:pt x="1119252" y="-65189"/>
                  <a:pt x="1130646" y="54452"/>
                </a:cubicBezTo>
                <a:close/>
              </a:path>
            </a:pathLst>
          </a:custGeom>
          <a:solidFill>
            <a:srgbClr val="3779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4232226" y="5780022"/>
            <a:ext cx="660776" cy="202033"/>
          </a:xfrm>
          <a:custGeom>
            <a:avLst/>
            <a:gdLst>
              <a:gd name="connsiteX0" fmla="*/ 66309 w 660776"/>
              <a:gd name="connsiteY0" fmla="*/ 5481 h 202033"/>
              <a:gd name="connsiteX1" fmla="*/ 579056 w 660776"/>
              <a:gd name="connsiteY1" fmla="*/ 39664 h 202033"/>
              <a:gd name="connsiteX2" fmla="*/ 647423 w 660776"/>
              <a:gd name="connsiteY2" fmla="*/ 184942 h 202033"/>
              <a:gd name="connsiteX3" fmla="*/ 450869 w 660776"/>
              <a:gd name="connsiteY3" fmla="*/ 193488 h 202033"/>
              <a:gd name="connsiteX4" fmla="*/ 49217 w 660776"/>
              <a:gd name="connsiteY4" fmla="*/ 133668 h 202033"/>
              <a:gd name="connsiteX5" fmla="*/ 66309 w 660776"/>
              <a:gd name="connsiteY5" fmla="*/ 5481 h 20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0776" h="202033">
                <a:moveTo>
                  <a:pt x="66309" y="5481"/>
                </a:moveTo>
                <a:cubicBezTo>
                  <a:pt x="154615" y="-10186"/>
                  <a:pt x="482204" y="9754"/>
                  <a:pt x="579056" y="39664"/>
                </a:cubicBezTo>
                <a:cubicBezTo>
                  <a:pt x="675908" y="69574"/>
                  <a:pt x="668787" y="159305"/>
                  <a:pt x="647423" y="184942"/>
                </a:cubicBezTo>
                <a:cubicBezTo>
                  <a:pt x="626059" y="210579"/>
                  <a:pt x="550570" y="202034"/>
                  <a:pt x="450869" y="193488"/>
                </a:cubicBezTo>
                <a:cubicBezTo>
                  <a:pt x="351168" y="184942"/>
                  <a:pt x="114735" y="157881"/>
                  <a:pt x="49217" y="133668"/>
                </a:cubicBezTo>
                <a:cubicBezTo>
                  <a:pt x="-16301" y="109455"/>
                  <a:pt x="-21997" y="21148"/>
                  <a:pt x="66309" y="5481"/>
                </a:cubicBezTo>
                <a:close/>
              </a:path>
            </a:pathLst>
          </a:custGeom>
          <a:solidFill>
            <a:srgbClr val="98FFC0"/>
          </a:solidFill>
          <a:ln w="12700">
            <a:solidFill>
              <a:srgbClr val="377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688798" y="4904920"/>
            <a:ext cx="386833" cy="217506"/>
          </a:xfrm>
          <a:custGeom>
            <a:avLst/>
            <a:gdLst>
              <a:gd name="connsiteX0" fmla="*/ 361766 w 386833"/>
              <a:gd name="connsiteY0" fmla="*/ 196919 h 217506"/>
              <a:gd name="connsiteX1" fmla="*/ 207942 w 386833"/>
              <a:gd name="connsiteY1" fmla="*/ 214011 h 217506"/>
              <a:gd name="connsiteX2" fmla="*/ 19935 w 386833"/>
              <a:gd name="connsiteY2" fmla="*/ 154190 h 217506"/>
              <a:gd name="connsiteX3" fmla="*/ 19935 w 386833"/>
              <a:gd name="connsiteY3" fmla="*/ 43095 h 217506"/>
              <a:gd name="connsiteX4" fmla="*/ 148122 w 386833"/>
              <a:gd name="connsiteY4" fmla="*/ 366 h 217506"/>
              <a:gd name="connsiteX5" fmla="*/ 225034 w 386833"/>
              <a:gd name="connsiteY5" fmla="*/ 26003 h 217506"/>
              <a:gd name="connsiteX6" fmla="*/ 370312 w 386833"/>
              <a:gd name="connsiteY6" fmla="*/ 85824 h 217506"/>
              <a:gd name="connsiteX7" fmla="*/ 361766 w 386833"/>
              <a:gd name="connsiteY7" fmla="*/ 196919 h 21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833" h="217506">
                <a:moveTo>
                  <a:pt x="361766" y="196919"/>
                </a:moveTo>
                <a:cubicBezTo>
                  <a:pt x="334704" y="218284"/>
                  <a:pt x="264914" y="221133"/>
                  <a:pt x="207942" y="214011"/>
                </a:cubicBezTo>
                <a:cubicBezTo>
                  <a:pt x="150970" y="206889"/>
                  <a:pt x="51269" y="182676"/>
                  <a:pt x="19935" y="154190"/>
                </a:cubicBezTo>
                <a:cubicBezTo>
                  <a:pt x="-11399" y="125704"/>
                  <a:pt x="-1429" y="68732"/>
                  <a:pt x="19935" y="43095"/>
                </a:cubicBezTo>
                <a:cubicBezTo>
                  <a:pt x="41299" y="17458"/>
                  <a:pt x="113939" y="3215"/>
                  <a:pt x="148122" y="366"/>
                </a:cubicBezTo>
                <a:cubicBezTo>
                  <a:pt x="182305" y="-2483"/>
                  <a:pt x="188002" y="11760"/>
                  <a:pt x="225034" y="26003"/>
                </a:cubicBezTo>
                <a:cubicBezTo>
                  <a:pt x="262066" y="40246"/>
                  <a:pt x="343250" y="57338"/>
                  <a:pt x="370312" y="85824"/>
                </a:cubicBezTo>
                <a:cubicBezTo>
                  <a:pt x="397374" y="114310"/>
                  <a:pt x="388828" y="175554"/>
                  <a:pt x="361766" y="196919"/>
                </a:cubicBezTo>
                <a:close/>
              </a:path>
            </a:pathLst>
          </a:custGeom>
          <a:solidFill>
            <a:srgbClr val="98FFC0"/>
          </a:solidFill>
          <a:ln w="12700">
            <a:solidFill>
              <a:srgbClr val="377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3399627" y="5421654"/>
            <a:ext cx="274641" cy="475533"/>
          </a:xfrm>
          <a:custGeom>
            <a:avLst/>
            <a:gdLst>
              <a:gd name="connsiteX0" fmla="*/ 266519 w 274641"/>
              <a:gd name="connsiteY0" fmla="*/ 312574 h 475533"/>
              <a:gd name="connsiteX1" fmla="*/ 198152 w 274641"/>
              <a:gd name="connsiteY1" fmla="*/ 474944 h 475533"/>
              <a:gd name="connsiteX2" fmla="*/ 44328 w 274641"/>
              <a:gd name="connsiteY2" fmla="*/ 355303 h 475533"/>
              <a:gd name="connsiteX3" fmla="*/ 1599 w 274641"/>
              <a:gd name="connsiteY3" fmla="*/ 64746 h 475533"/>
              <a:gd name="connsiteX4" fmla="*/ 87057 w 274641"/>
              <a:gd name="connsiteY4" fmla="*/ 4925 h 475533"/>
              <a:gd name="connsiteX5" fmla="*/ 249427 w 274641"/>
              <a:gd name="connsiteY5" fmla="*/ 150204 h 475533"/>
              <a:gd name="connsiteX6" fmla="*/ 266519 w 274641"/>
              <a:gd name="connsiteY6" fmla="*/ 312574 h 47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41" h="475533">
                <a:moveTo>
                  <a:pt x="266519" y="312574"/>
                </a:moveTo>
                <a:cubicBezTo>
                  <a:pt x="257973" y="366697"/>
                  <a:pt x="235184" y="467823"/>
                  <a:pt x="198152" y="474944"/>
                </a:cubicBezTo>
                <a:cubicBezTo>
                  <a:pt x="161120" y="482066"/>
                  <a:pt x="77087" y="423669"/>
                  <a:pt x="44328" y="355303"/>
                </a:cubicBezTo>
                <a:cubicBezTo>
                  <a:pt x="11569" y="286937"/>
                  <a:pt x="-5523" y="123142"/>
                  <a:pt x="1599" y="64746"/>
                </a:cubicBezTo>
                <a:cubicBezTo>
                  <a:pt x="8720" y="6350"/>
                  <a:pt x="45752" y="-9318"/>
                  <a:pt x="87057" y="4925"/>
                </a:cubicBezTo>
                <a:cubicBezTo>
                  <a:pt x="128362" y="19168"/>
                  <a:pt x="213819" y="98929"/>
                  <a:pt x="249427" y="150204"/>
                </a:cubicBezTo>
                <a:cubicBezTo>
                  <a:pt x="285035" y="201479"/>
                  <a:pt x="275065" y="258451"/>
                  <a:pt x="266519" y="312574"/>
                </a:cubicBezTo>
                <a:close/>
              </a:path>
            </a:pathLst>
          </a:custGeom>
          <a:solidFill>
            <a:srgbClr val="7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6193445" y="5013168"/>
            <a:ext cx="859422" cy="177000"/>
          </a:xfrm>
          <a:custGeom>
            <a:avLst/>
            <a:gdLst>
              <a:gd name="connsiteX0" fmla="*/ 848290 w 859422"/>
              <a:gd name="connsiteY0" fmla="*/ 97217 h 177000"/>
              <a:gd name="connsiteX1" fmla="*/ 480820 w 859422"/>
              <a:gd name="connsiteY1" fmla="*/ 3213 h 177000"/>
              <a:gd name="connsiteX2" fmla="*/ 138989 w 859422"/>
              <a:gd name="connsiteY2" fmla="*/ 28851 h 177000"/>
              <a:gd name="connsiteX3" fmla="*/ 10802 w 859422"/>
              <a:gd name="connsiteY3" fmla="*/ 97217 h 177000"/>
              <a:gd name="connsiteX4" fmla="*/ 395362 w 859422"/>
              <a:gd name="connsiteY4" fmla="*/ 174129 h 177000"/>
              <a:gd name="connsiteX5" fmla="*/ 728648 w 859422"/>
              <a:gd name="connsiteY5" fmla="*/ 157038 h 177000"/>
              <a:gd name="connsiteX6" fmla="*/ 848290 w 859422"/>
              <a:gd name="connsiteY6" fmla="*/ 97217 h 1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422" h="177000">
                <a:moveTo>
                  <a:pt x="848290" y="97217"/>
                </a:moveTo>
                <a:cubicBezTo>
                  <a:pt x="806985" y="71579"/>
                  <a:pt x="599037" y="14607"/>
                  <a:pt x="480820" y="3213"/>
                </a:cubicBezTo>
                <a:cubicBezTo>
                  <a:pt x="362603" y="-8181"/>
                  <a:pt x="217325" y="13184"/>
                  <a:pt x="138989" y="28851"/>
                </a:cubicBezTo>
                <a:cubicBezTo>
                  <a:pt x="60653" y="44518"/>
                  <a:pt x="-31927" y="73004"/>
                  <a:pt x="10802" y="97217"/>
                </a:cubicBezTo>
                <a:cubicBezTo>
                  <a:pt x="53531" y="121430"/>
                  <a:pt x="275721" y="164159"/>
                  <a:pt x="395362" y="174129"/>
                </a:cubicBezTo>
                <a:cubicBezTo>
                  <a:pt x="515003" y="184099"/>
                  <a:pt x="648887" y="165584"/>
                  <a:pt x="728648" y="157038"/>
                </a:cubicBezTo>
                <a:cubicBezTo>
                  <a:pt x="808409" y="148492"/>
                  <a:pt x="889595" y="122855"/>
                  <a:pt x="848290" y="97217"/>
                </a:cubicBezTo>
                <a:close/>
              </a:path>
            </a:pathLst>
          </a:custGeom>
          <a:solidFill>
            <a:srgbClr val="7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1">
            <p14:nvContentPartPr>
              <p14:cNvPr id="92" name="Ink 91"/>
              <p14:cNvContentPartPr/>
              <p14:nvPr/>
            </p14:nvContentPartPr>
            <p14:xfrm>
              <a:off x="7015020" y="4244890"/>
              <a:ext cx="1088640" cy="258120"/>
            </p14:xfrm>
          </p:contentPart>
        </mc:Choice>
        <mc:Fallback xmlns="">
          <p:pic>
            <p:nvPicPr>
              <p:cNvPr id="92" name="Ink 91"/>
              <p:cNvPicPr/>
              <p:nvPr/>
            </p:nvPicPr>
            <p:blipFill>
              <a:blip r:embed="rId12"/>
              <a:stretch>
                <a:fillRect/>
              </a:stretch>
            </p:blipFill>
            <p:spPr>
              <a:xfrm>
                <a:off x="7008180" y="4240930"/>
                <a:ext cx="11030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1" name="Ink 100"/>
              <p14:cNvContentPartPr/>
              <p14:nvPr/>
            </p14:nvContentPartPr>
            <p14:xfrm>
              <a:off x="6544140" y="4478890"/>
              <a:ext cx="336600" cy="948600"/>
            </p14:xfrm>
          </p:contentPart>
        </mc:Choice>
        <mc:Fallback xmlns="">
          <p:pic>
            <p:nvPicPr>
              <p:cNvPr id="101" name="Ink 100"/>
              <p:cNvPicPr/>
              <p:nvPr/>
            </p:nvPicPr>
            <p:blipFill>
              <a:blip r:embed="rId14"/>
              <a:stretch>
                <a:fillRect/>
              </a:stretch>
            </p:blipFill>
            <p:spPr>
              <a:xfrm>
                <a:off x="6535860" y="4473130"/>
                <a:ext cx="350640" cy="962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5" name="Ink 114"/>
              <p14:cNvContentPartPr/>
              <p14:nvPr/>
            </p14:nvContentPartPr>
            <p14:xfrm>
              <a:off x="6600660" y="5257930"/>
              <a:ext cx="1546920" cy="568440"/>
            </p14:xfrm>
          </p:contentPart>
        </mc:Choice>
        <mc:Fallback xmlns="">
          <p:pic>
            <p:nvPicPr>
              <p:cNvPr id="115" name="Ink 114"/>
              <p:cNvPicPr/>
              <p:nvPr/>
            </p:nvPicPr>
            <p:blipFill>
              <a:blip r:embed="rId16"/>
              <a:stretch>
                <a:fillRect/>
              </a:stretch>
            </p:blipFill>
            <p:spPr>
              <a:xfrm>
                <a:off x="6592020" y="5249650"/>
                <a:ext cx="1563480" cy="585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9" name="Ink 118"/>
              <p14:cNvContentPartPr/>
              <p14:nvPr/>
            </p14:nvContentPartPr>
            <p14:xfrm>
              <a:off x="3876180" y="5260810"/>
              <a:ext cx="876600" cy="599760"/>
            </p14:xfrm>
          </p:contentPart>
        </mc:Choice>
        <mc:Fallback xmlns="">
          <p:pic>
            <p:nvPicPr>
              <p:cNvPr id="119" name="Ink 118"/>
              <p:cNvPicPr/>
              <p:nvPr/>
            </p:nvPicPr>
            <p:blipFill>
              <a:blip r:embed="rId18"/>
              <a:stretch>
                <a:fillRect/>
              </a:stretch>
            </p:blipFill>
            <p:spPr>
              <a:xfrm>
                <a:off x="3869340" y="5256130"/>
                <a:ext cx="891360" cy="613080"/>
              </a:xfrm>
              <a:prstGeom prst="rect">
                <a:avLst/>
              </a:prstGeom>
            </p:spPr>
          </p:pic>
        </mc:Fallback>
      </mc:AlternateContent>
      <p:sp>
        <p:nvSpPr>
          <p:cNvPr id="22" name="Title 1"/>
          <p:cNvSpPr txBox="1">
            <a:spLocks/>
          </p:cNvSpPr>
          <p:nvPr/>
        </p:nvSpPr>
        <p:spPr>
          <a:xfrm>
            <a:off x="420000" y="304800"/>
            <a:ext cx="8515350" cy="108165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4400" b="0" kern="1200">
                <a:solidFill>
                  <a:schemeClr val="accent1"/>
                </a:solidFill>
                <a:latin typeface="+mj-lt"/>
                <a:ea typeface="+mj-ea"/>
                <a:cs typeface="+mj-cs"/>
              </a:defRPr>
            </a:lvl1pPr>
          </a:lstStyle>
          <a:p>
            <a:r>
              <a:rPr lang="en-US" sz="4000" dirty="0" smtClean="0">
                <a:solidFill>
                  <a:schemeClr val="tx2"/>
                </a:solidFill>
              </a:rPr>
              <a:t>Baxter, please pour me some soup.</a:t>
            </a:r>
            <a:endParaRPr lang="en-US" sz="4000" dirty="0">
              <a:solidFill>
                <a:schemeClr val="tx2"/>
              </a:solidFill>
            </a:endParaRPr>
          </a:p>
        </p:txBody>
      </p:sp>
    </p:spTree>
    <p:extLst>
      <p:ext uri="{BB962C8B-B14F-4D97-AF65-F5344CB8AC3E}">
        <p14:creationId xmlns:p14="http://schemas.microsoft.com/office/powerpoint/2010/main" val="372204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674673"/>
            <a:ext cx="8229600" cy="2554545"/>
          </a:xfrm>
          <a:prstGeom prst="rect">
            <a:avLst/>
          </a:prstGeom>
        </p:spPr>
        <p:txBody>
          <a:bodyPr wrap="square">
            <a:spAutoFit/>
          </a:bodyPr>
          <a:lstStyle/>
          <a:p>
            <a:r>
              <a:rPr lang="en-US" sz="3200" i="1" dirty="0">
                <a:cs typeface="Helvetica" panose="020B0604020202020204" pitchFamily="34" charset="0"/>
              </a:rPr>
              <a:t>“If you know what can be done with a[n] object, what it can be used for, you can call it whatever you please”</a:t>
            </a:r>
            <a:r>
              <a:rPr lang="en-US" sz="3200" dirty="0">
                <a:cs typeface="Helvetica" panose="020B0604020202020204" pitchFamily="34" charset="0"/>
              </a:rPr>
              <a:t> </a:t>
            </a:r>
            <a:br>
              <a:rPr lang="en-US" sz="3200" dirty="0">
                <a:cs typeface="Helvetica" panose="020B0604020202020204" pitchFamily="34" charset="0"/>
              </a:rPr>
            </a:br>
            <a:r>
              <a:rPr lang="en-US" sz="3200" dirty="0">
                <a:cs typeface="Helvetica" panose="020B0604020202020204" pitchFamily="34" charset="0"/>
              </a:rPr>
              <a:t>								</a:t>
            </a:r>
            <a:endParaRPr lang="en-US" sz="3200" dirty="0" smtClean="0">
              <a:cs typeface="Helvetica" panose="020B0604020202020204" pitchFamily="34" charset="0"/>
            </a:endParaRPr>
          </a:p>
          <a:p>
            <a:r>
              <a:rPr lang="en-US" sz="3200" dirty="0">
                <a:cs typeface="Helvetica" panose="020B0604020202020204" pitchFamily="34" charset="0"/>
              </a:rPr>
              <a:t> </a:t>
            </a:r>
            <a:r>
              <a:rPr lang="en-US" sz="3200" dirty="0" smtClean="0">
                <a:cs typeface="Helvetica" panose="020B0604020202020204" pitchFamily="34" charset="0"/>
              </a:rPr>
              <a:t>                                                     J. Gibson</a:t>
            </a:r>
            <a:endParaRPr lang="en-US" sz="3200" dirty="0"/>
          </a:p>
        </p:txBody>
      </p:sp>
    </p:spTree>
    <p:extLst>
      <p:ext uri="{BB962C8B-B14F-4D97-AF65-F5344CB8AC3E}">
        <p14:creationId xmlns:p14="http://schemas.microsoft.com/office/powerpoint/2010/main" val="515400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210" eaLnBrk="1" fontAlgn="auto" hangingPunct="1">
              <a:spcAft>
                <a:spcPts val="0"/>
              </a:spcAft>
              <a:defRPr/>
            </a:pPr>
            <a:r>
              <a:rPr lang="en-US" b="1" dirty="0" err="1" smtClean="0">
                <a:solidFill>
                  <a:srgbClr val="C00000"/>
                </a:solidFill>
              </a:rPr>
              <a:t>AffordanceS</a:t>
            </a:r>
            <a:endParaRPr lang="en-US" b="1" dirty="0">
              <a:solidFill>
                <a:srgbClr val="C00000"/>
              </a:solidFill>
            </a:endParaRPr>
          </a:p>
        </p:txBody>
      </p:sp>
      <p:sp>
        <p:nvSpPr>
          <p:cNvPr id="178179" name="Content Placeholder 2"/>
          <p:cNvSpPr>
            <a:spLocks noGrp="1"/>
          </p:cNvSpPr>
          <p:nvPr>
            <p:ph idx="1"/>
          </p:nvPr>
        </p:nvSpPr>
        <p:spPr/>
        <p:txBody>
          <a:bodyPr/>
          <a:lstStyle/>
          <a:p>
            <a:pPr marL="0" indent="0" eaLnBrk="1" hangingPunct="1">
              <a:buFont typeface="Arial" pitchFamily="34" charset="0"/>
              <a:buNone/>
            </a:pPr>
            <a:r>
              <a:rPr lang="en-US" altLang="en-US" dirty="0" smtClean="0"/>
              <a:t>The latent “action possibilities” available to an agent, given their capabilities and the environment.</a:t>
            </a:r>
          </a:p>
        </p:txBody>
      </p:sp>
      <p:sp>
        <p:nvSpPr>
          <p:cNvPr id="4" name="Rectangle 3"/>
          <p:cNvSpPr/>
          <p:nvPr/>
        </p:nvSpPr>
        <p:spPr>
          <a:xfrm>
            <a:off x="457200" y="3292475"/>
            <a:ext cx="8229600" cy="2682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fontAlgn="auto">
              <a:spcBef>
                <a:spcPts val="0"/>
              </a:spcBef>
              <a:spcAft>
                <a:spcPts val="0"/>
              </a:spcAft>
              <a:defRPr/>
            </a:pPr>
            <a:endParaRPr lang="en-US">
              <a:solidFill>
                <a:prstClr val="white"/>
              </a:solidFill>
            </a:endParaRPr>
          </a:p>
        </p:txBody>
      </p:sp>
      <p:pic>
        <p:nvPicPr>
          <p:cNvPr id="8196" name="Picture 4" descr="http://2.bp.blogspot.com/-hdkXfWeRV4A/TdizZhkLhhI/AAAAAAAAHUA/GlC3S4HL8vE/s1600/139865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050" y="3292475"/>
            <a:ext cx="2974975"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 name="Picture 2" descr="http://img.roomeon.com/img/object/stairs-stairs_0479bde8a1_xx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292475"/>
            <a:ext cx="2684463"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6" descr="http://www.webstaurantstore.com/images/products/main/46639/93583/mercer-m20608-genesis-8-forged-chefs-knife-with-full-tang-blad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2338" y="3292475"/>
            <a:ext cx="2684462"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83641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fade">
                                      <p:cBhvr>
                                        <p:cTn id="12" dur="500"/>
                                        <p:tgtEl>
                                          <p:spTgt spid="81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8198"/>
                                        </p:tgtEl>
                                        <p:attrNameLst>
                                          <p:attrName>style.visibility</p:attrName>
                                        </p:attrNameLst>
                                      </p:cBhvr>
                                      <p:to>
                                        <p:strVal val="visible"/>
                                      </p:to>
                                    </p:set>
                                    <p:animEffect transition="in" filter="fade">
                                      <p:cBhvr>
                                        <p:cTn id="17" dur="500"/>
                                        <p:tgtEl>
                                          <p:spTgt spid="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210" eaLnBrk="1" fontAlgn="auto" hangingPunct="1">
              <a:spcAft>
                <a:spcPts val="0"/>
              </a:spcAft>
              <a:defRPr/>
            </a:pPr>
            <a:r>
              <a:rPr lang="en-US" b="1" dirty="0" smtClean="0">
                <a:solidFill>
                  <a:srgbClr val="C00000"/>
                </a:solidFill>
              </a:rPr>
              <a:t>Effective </a:t>
            </a:r>
            <a:r>
              <a:rPr lang="en-US" b="1" dirty="0" err="1" smtClean="0">
                <a:solidFill>
                  <a:srgbClr val="C00000"/>
                </a:solidFill>
              </a:rPr>
              <a:t>AffordanceS</a:t>
            </a:r>
            <a:endParaRPr lang="en-US" b="1" dirty="0">
              <a:solidFill>
                <a:srgbClr val="C00000"/>
              </a:solidFill>
            </a:endParaRPr>
          </a:p>
        </p:txBody>
      </p:sp>
      <p:sp>
        <p:nvSpPr>
          <p:cNvPr id="179203" name="Content Placeholder 2"/>
          <p:cNvSpPr>
            <a:spLocks noGrp="1"/>
          </p:cNvSpPr>
          <p:nvPr>
            <p:ph idx="1"/>
          </p:nvPr>
        </p:nvSpPr>
        <p:spPr/>
        <p:txBody>
          <a:bodyPr/>
          <a:lstStyle/>
          <a:p>
            <a:pPr marL="0" indent="0" eaLnBrk="1" hangingPunct="1">
              <a:buFont typeface="Arial" pitchFamily="34" charset="0"/>
              <a:buNone/>
            </a:pPr>
            <a:r>
              <a:rPr lang="en-US" altLang="en-US" smtClean="0"/>
              <a:t>The latent “action possibilities” of an object, that allow an agent to effect change in other objects.</a:t>
            </a:r>
          </a:p>
        </p:txBody>
      </p:sp>
      <p:sp>
        <p:nvSpPr>
          <p:cNvPr id="4" name="Rectangle 3"/>
          <p:cNvSpPr/>
          <p:nvPr/>
        </p:nvSpPr>
        <p:spPr>
          <a:xfrm>
            <a:off x="457200" y="3292475"/>
            <a:ext cx="8229600" cy="2682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fontAlgn="auto">
              <a:spcBef>
                <a:spcPts val="0"/>
              </a:spcBef>
              <a:spcAft>
                <a:spcPts val="0"/>
              </a:spcAft>
              <a:defRPr/>
            </a:pPr>
            <a:endParaRPr lang="en-US">
              <a:solidFill>
                <a:prstClr val="white"/>
              </a:solidFill>
            </a:endParaRPr>
          </a:p>
        </p:txBody>
      </p:sp>
      <p:pic>
        <p:nvPicPr>
          <p:cNvPr id="179205" name="Picture 4" descr="http://2.bp.blogspot.com/-hdkXfWeRV4A/TdizZhkLhhI/AAAAAAAAHUA/GlC3S4HL8vE/s1600/139865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050" y="3292475"/>
            <a:ext cx="2974975"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6" name="Picture 2" descr="http://img.roomeon.com/img/object/stairs-stairs_0479bde8a1_xx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292475"/>
            <a:ext cx="2684463"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7" name="Picture 6" descr="http://www.webstaurantstore.com/images/products/main/46639/93583/mercer-m20608-genesis-8-forged-chefs-knife-with-full-tang-blad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2338" y="3292475"/>
            <a:ext cx="2684462"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a:xfrm>
            <a:off x="457200" y="3292475"/>
            <a:ext cx="5584825" cy="2682875"/>
          </a:xfrm>
          <a:prstGeom prst="rect">
            <a:avLst/>
          </a:prstGeom>
          <a:solidFill>
            <a:schemeClr val="tx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fontAlgn="auto">
              <a:spcBef>
                <a:spcPts val="0"/>
              </a:spcBef>
              <a:spcAft>
                <a:spcPts val="0"/>
              </a:spcAft>
              <a:defRPr/>
            </a:pPr>
            <a:endParaRPr lang="en-US">
              <a:solidFill>
                <a:prstClr val="white"/>
              </a:solidFill>
            </a:endParaRPr>
          </a:p>
        </p:txBody>
      </p:sp>
    </p:spTree>
    <p:extLst>
      <p:ext uri="{BB962C8B-B14F-4D97-AF65-F5344CB8AC3E}">
        <p14:creationId xmlns:p14="http://schemas.microsoft.com/office/powerpoint/2010/main" val="3200478593"/>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0" y="2033588"/>
            <a:ext cx="8229600" cy="26336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628650" y="365125"/>
            <a:ext cx="7886700" cy="1325563"/>
          </a:xfrm>
        </p:spPr>
        <p:txBody>
          <a:bodyPr/>
          <a:lstStyle/>
          <a:p>
            <a:pPr defTabSz="914210" eaLnBrk="1" fontAlgn="auto" hangingPunct="1">
              <a:spcAft>
                <a:spcPts val="0"/>
              </a:spcAft>
              <a:defRPr/>
            </a:pPr>
            <a:r>
              <a:rPr lang="en-US" b="1" dirty="0" smtClean="0">
                <a:solidFill>
                  <a:srgbClr val="C00000"/>
                </a:solidFill>
              </a:rPr>
              <a:t>Challenges</a:t>
            </a:r>
            <a:endParaRPr lang="en-US" b="1" dirty="0">
              <a:solidFill>
                <a:srgbClr val="C00000"/>
              </a:solidFill>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2033588"/>
            <a:ext cx="8229600" cy="2633662"/>
          </a:xfrm>
        </p:spPr>
      </p:pic>
    </p:spTree>
    <p:extLst>
      <p:ext uri="{BB962C8B-B14F-4D97-AF65-F5344CB8AC3E}">
        <p14:creationId xmlns:p14="http://schemas.microsoft.com/office/powerpoint/2010/main" val="31162378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_{\beta}^{\omega}$&#10;\end{document}"/>
  <p:tag name="IGUANATEXSIZE" val="3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Apothecary</Template>
  <TotalTime>3882</TotalTime>
  <Words>1182</Words>
  <Application>Microsoft Office PowerPoint</Application>
  <PresentationFormat>On-screen Show (4:3)</PresentationFormat>
  <Paragraphs>151</Paragraphs>
  <Slides>34</Slides>
  <Notes>12</Notes>
  <HiddenSlides>0</HiddenSlides>
  <MMClips>4</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Apothecary</vt:lpstr>
      <vt:lpstr>    </vt:lpstr>
      <vt:lpstr>PowerPoint Presentation</vt:lpstr>
      <vt:lpstr>PowerPoint Presentation</vt:lpstr>
      <vt:lpstr>PowerPoint Presentation</vt:lpstr>
      <vt:lpstr>PowerPoint Presentation</vt:lpstr>
      <vt:lpstr>PowerPoint Presentation</vt:lpstr>
      <vt:lpstr>AffordanceS</vt:lpstr>
      <vt:lpstr>Effective AffordanceS</vt:lpstr>
      <vt:lpstr>Challenges</vt:lpstr>
      <vt:lpstr>Geometry is Major key to predicting part affordance</vt:lpstr>
      <vt:lpstr>RGB-D Part Affordance Dataset</vt:lpstr>
      <vt:lpstr>Affordance of Object Parts from Geometric Features</vt:lpstr>
      <vt:lpstr>SUCCESSFUL Results</vt:lpstr>
      <vt:lpstr>Results</vt:lpstr>
      <vt:lpstr>USING STRUCTURED RaNDOM FOREST CLASSIFIERS</vt:lpstr>
      <vt:lpstr>Local geometric features </vt:lpstr>
      <vt:lpstr>PowerPoint Presentation</vt:lpstr>
      <vt:lpstr>PowerPoint Presentation</vt:lpstr>
      <vt:lpstr>PowerPoint Presentation</vt:lpstr>
      <vt:lpstr>PowerPoint Presentation</vt:lpstr>
      <vt:lpstr>Grasp TYPE and INTENTION</vt:lpstr>
      <vt:lpstr>PowerPoint Presentation</vt:lpstr>
      <vt:lpstr>HAND GRASP TYPES</vt:lpstr>
      <vt:lpstr>Why grasp types?</vt:lpstr>
      <vt:lpstr>Experiment on grasp type intention with Amazon Turkers</vt:lpstr>
      <vt:lpstr>PowerPoint Presentation</vt:lpstr>
      <vt:lpstr>PowerPoint Presentation</vt:lpstr>
      <vt:lpstr>Conclusions of the experiment</vt:lpstr>
      <vt:lpstr>PowerPoint Presentation</vt:lpstr>
      <vt:lpstr>Computational algorithm [2]</vt:lpstr>
      <vt:lpstr>Grasp pose classification</vt:lpstr>
      <vt:lpstr>Segmentation in time</vt:lpstr>
      <vt:lpstr>Action Fine Level Segmentation</vt:lpstr>
      <vt:lpstr>Thank You</vt:lpstr>
    </vt:vector>
  </TitlesOfParts>
  <Company>UMIACS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fer</dc:creator>
  <cp:lastModifiedBy>John Aloimonos</cp:lastModifiedBy>
  <cp:revision>122</cp:revision>
  <dcterms:created xsi:type="dcterms:W3CDTF">2014-05-18T19:57:02Z</dcterms:created>
  <dcterms:modified xsi:type="dcterms:W3CDTF">2019-05-23T13:12:02Z</dcterms:modified>
</cp:coreProperties>
</file>